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317" r:id="rId4"/>
    <p:sldId id="316" r:id="rId5"/>
    <p:sldId id="318" r:id="rId6"/>
    <p:sldId id="320" r:id="rId7"/>
    <p:sldId id="321" r:id="rId8"/>
    <p:sldId id="322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1A4"/>
    <a:srgbClr val="2171B5"/>
    <a:srgbClr val="084594"/>
    <a:srgbClr val="9ECAE1"/>
    <a:srgbClr val="6BAED6"/>
    <a:srgbClr val="C6DBEF"/>
    <a:srgbClr val="EFF3FF"/>
    <a:srgbClr val="4292C6"/>
    <a:srgbClr val="C2B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66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560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 Kühl" userId="e3d4c4d86b6ff456" providerId="LiveId" clId="{714DFA08-AE59-486C-BA57-1F3AF85387B7}"/>
    <pc:docChg chg="custSel modSld">
      <pc:chgData name="Stefan Kühl" userId="e3d4c4d86b6ff456" providerId="LiveId" clId="{714DFA08-AE59-486C-BA57-1F3AF85387B7}" dt="2025-09-15T12:54:53.808" v="134" actId="20577"/>
      <pc:docMkLst>
        <pc:docMk/>
      </pc:docMkLst>
      <pc:sldChg chg="modSp mod">
        <pc:chgData name="Stefan Kühl" userId="e3d4c4d86b6ff456" providerId="LiveId" clId="{714DFA08-AE59-486C-BA57-1F3AF85387B7}" dt="2025-09-15T12:54:53.808" v="134" actId="20577"/>
        <pc:sldMkLst>
          <pc:docMk/>
          <pc:sldMk cId="1409097121" sldId="257"/>
        </pc:sldMkLst>
        <pc:spChg chg="mod">
          <ac:chgData name="Stefan Kühl" userId="e3d4c4d86b6ff456" providerId="LiveId" clId="{714DFA08-AE59-486C-BA57-1F3AF85387B7}" dt="2025-09-15T12:54:53.808" v="134" actId="20577"/>
          <ac:spMkLst>
            <pc:docMk/>
            <pc:sldMk cId="1409097121" sldId="257"/>
            <ac:spMk id="9" creationId="{61648FCB-1999-3C3C-04B2-7B63CDF5E4C5}"/>
          </ac:spMkLst>
        </pc:spChg>
      </pc:sldChg>
      <pc:sldChg chg="modSp mod">
        <pc:chgData name="Stefan Kühl" userId="e3d4c4d86b6ff456" providerId="LiveId" clId="{714DFA08-AE59-486C-BA57-1F3AF85387B7}" dt="2025-09-15T12:48:43.066" v="19" actId="20577"/>
        <pc:sldMkLst>
          <pc:docMk/>
          <pc:sldMk cId="1391618190" sldId="316"/>
        </pc:sldMkLst>
        <pc:spChg chg="mod">
          <ac:chgData name="Stefan Kühl" userId="e3d4c4d86b6ff456" providerId="LiveId" clId="{714DFA08-AE59-486C-BA57-1F3AF85387B7}" dt="2025-09-15T12:48:43.066" v="19" actId="20577"/>
          <ac:spMkLst>
            <pc:docMk/>
            <pc:sldMk cId="1391618190" sldId="316"/>
            <ac:spMk id="7" creationId="{0FA9B20C-8907-BCD3-4BE4-E2A7845EC8D9}"/>
          </ac:spMkLst>
        </pc:spChg>
      </pc:sldChg>
      <pc:sldChg chg="modSp mod">
        <pc:chgData name="Stefan Kühl" userId="e3d4c4d86b6ff456" providerId="LiveId" clId="{714DFA08-AE59-486C-BA57-1F3AF85387B7}" dt="2025-09-15T12:46:46.305" v="3" actId="27636"/>
        <pc:sldMkLst>
          <pc:docMk/>
          <pc:sldMk cId="1522150889" sldId="317"/>
        </pc:sldMkLst>
        <pc:spChg chg="mod">
          <ac:chgData name="Stefan Kühl" userId="e3d4c4d86b6ff456" providerId="LiveId" clId="{714DFA08-AE59-486C-BA57-1F3AF85387B7}" dt="2025-09-15T12:46:46.305" v="3" actId="27636"/>
          <ac:spMkLst>
            <pc:docMk/>
            <pc:sldMk cId="1522150889" sldId="317"/>
            <ac:spMk id="6" creationId="{0D792956-9571-B278-1DB2-0F2BD262472B}"/>
          </ac:spMkLst>
        </pc:spChg>
      </pc:sldChg>
      <pc:sldChg chg="modSp mod">
        <pc:chgData name="Stefan Kühl" userId="e3d4c4d86b6ff456" providerId="LiveId" clId="{714DFA08-AE59-486C-BA57-1F3AF85387B7}" dt="2025-09-15T12:51:38.691" v="112" actId="20577"/>
        <pc:sldMkLst>
          <pc:docMk/>
          <pc:sldMk cId="3010073248" sldId="318"/>
        </pc:sldMkLst>
        <pc:spChg chg="mod">
          <ac:chgData name="Stefan Kühl" userId="e3d4c4d86b6ff456" providerId="LiveId" clId="{714DFA08-AE59-486C-BA57-1F3AF85387B7}" dt="2025-09-15T12:51:38.691" v="112" actId="20577"/>
          <ac:spMkLst>
            <pc:docMk/>
            <pc:sldMk cId="3010073248" sldId="318"/>
            <ac:spMk id="7" creationId="{BB23FD55-B8D3-E4FE-CDD1-92E76CAEC10F}"/>
          </ac:spMkLst>
        </pc:spChg>
      </pc:sldChg>
      <pc:sldChg chg="modSp mod">
        <pc:chgData name="Stefan Kühl" userId="e3d4c4d86b6ff456" providerId="LiveId" clId="{714DFA08-AE59-486C-BA57-1F3AF85387B7}" dt="2025-09-15T12:52:26.885" v="116" actId="20577"/>
        <pc:sldMkLst>
          <pc:docMk/>
          <pc:sldMk cId="183432192" sldId="320"/>
        </pc:sldMkLst>
        <pc:spChg chg="mod">
          <ac:chgData name="Stefan Kühl" userId="e3d4c4d86b6ff456" providerId="LiveId" clId="{714DFA08-AE59-486C-BA57-1F3AF85387B7}" dt="2025-09-15T12:52:26.885" v="116" actId="20577"/>
          <ac:spMkLst>
            <pc:docMk/>
            <pc:sldMk cId="183432192" sldId="320"/>
            <ac:spMk id="5" creationId="{12C77220-47C1-DD04-B962-ED7BBAFF646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42285-9932-46CC-8978-33C505F79FE4}" type="datetimeFigureOut">
              <a:rPr lang="de-DE" smtClean="0"/>
              <a:t>17.09.2025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AC861-1CC8-4E01-8FF3-4509F7BF8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97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AC861-1CC8-4E01-8FF3-4509F7BF8DD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77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5A9763-2994-C938-37B9-97CF8393A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1F25542-4D2F-EB3F-7E01-0E53EC3B4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904ADB-9539-796F-E721-3FBC53176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2272-8ADA-4DFC-B660-F9136903576F}" type="datetimeFigureOut">
              <a:rPr lang="de-DE" smtClean="0"/>
              <a:t>17.09.2025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A3E6A1-ABE3-ACB3-9249-05B3C3DA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9AFC87-5A81-581A-95FD-C7D5C04F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93D3-80A8-472E-A0C2-3661CEF7E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80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ABCA83-0809-50F3-1FC8-EDF17D5BC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DBA51E2-54A9-309F-33C5-7A46881C5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A0FDAB-AE61-A7CE-1FCB-A157BEC79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2272-8ADA-4DFC-B660-F9136903576F}" type="datetimeFigureOut">
              <a:rPr lang="de-DE" smtClean="0"/>
              <a:t>17.09.2025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16DC98-AA9B-134D-8AB1-BC62DBCD7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D66738-13A6-726F-9975-4A80232A5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93D3-80A8-472E-A0C2-3661CEF7E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69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0E913B2-C3D5-5AF6-9F6A-72D75F022F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C97366D-A5EA-BF55-85AE-8E3D817CB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2FE00D-7A11-304B-8C19-63A5CCBEF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2272-8ADA-4DFC-B660-F9136903576F}" type="datetimeFigureOut">
              <a:rPr lang="de-DE" smtClean="0"/>
              <a:t>17.09.2025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849F3C-1A39-5705-0D7B-C69E1BE58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CCCF38-BBEA-15FE-6F20-DD49A1369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93D3-80A8-472E-A0C2-3661CEF7E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655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77DB21-A065-BF08-AB34-144CCA08F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2FB31A-D2BE-C59E-7BE2-4308829A5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5306EA-71FD-4543-2FF1-549C3B65F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2272-8ADA-4DFC-B660-F9136903576F}" type="datetimeFigureOut">
              <a:rPr lang="de-DE" smtClean="0"/>
              <a:t>17.09.2025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3A8431-BE77-6B9C-8CE1-E8BC201C9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E50D7A-FE15-9304-C215-2E4E902B9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93D3-80A8-472E-A0C2-3661CEF7E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644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A3FC5-951C-2BD9-1C89-06C6F1569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4AC2DD-C5C6-1DE6-0060-A46A2D410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9A2CB9-89CF-6ED3-12A7-408778E6B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2272-8ADA-4DFC-B660-F9136903576F}" type="datetimeFigureOut">
              <a:rPr lang="de-DE" smtClean="0"/>
              <a:t>17.09.2025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61B052-9D06-5074-A784-6693A1E4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764B65-9E53-CDBF-359D-CAE1A5CA9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93D3-80A8-472E-A0C2-3661CEF7E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49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6F570E-C0BD-C8AA-25EC-9A760BF92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376080-CC3C-FBD7-CA7D-5434EE04E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7EB8CB7-A35F-EFB1-E46B-ACCD51AF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05C90F-6E2F-D4DC-6438-3B39DD8AC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2272-8ADA-4DFC-B660-F9136903576F}" type="datetimeFigureOut">
              <a:rPr lang="de-DE" smtClean="0"/>
              <a:t>17.09.2025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7ABC56A-CA75-7362-B954-D80860375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8488296-0730-8F5B-B85B-CDA2937CB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93D3-80A8-472E-A0C2-3661CEF7E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06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BE5BB-723C-FA5E-31FF-176B92E6E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7808F0-990A-FDCD-7735-3F5026158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CB7C101-1F4D-BFD6-53D5-174799B49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945ADA-0C56-5843-69FD-519E860FCA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1C8732D-D5A5-5DBD-8CEE-3254AB22C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92D2D49-0799-9B70-E013-0F572A868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2272-8ADA-4DFC-B660-F9136903576F}" type="datetimeFigureOut">
              <a:rPr lang="de-DE" smtClean="0"/>
              <a:t>17.09.2025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1A7417F-C4B0-EA34-55DA-04F68B7B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790C2CA-AF8C-7933-C5F1-864BBCD83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93D3-80A8-472E-A0C2-3661CEF7E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047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487A06-023E-2233-3369-E5518C421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730CC6B-73B2-7CDC-AA8F-C746A48B2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2272-8ADA-4DFC-B660-F9136903576F}" type="datetimeFigureOut">
              <a:rPr lang="de-DE" smtClean="0"/>
              <a:t>17.09.2025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156308F-D39A-A0C0-BD08-F61CE85F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E08456-16B2-9A2D-537A-4A35D847F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93D3-80A8-472E-A0C2-3661CEF7E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93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4BDCE05-C1DA-509E-CD27-7DF9430DD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2272-8ADA-4DFC-B660-F9136903576F}" type="datetimeFigureOut">
              <a:rPr lang="de-DE" smtClean="0"/>
              <a:t>17.09.2025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02B56A2-DA68-E038-93B4-0B955399A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DACFE4-C213-038C-9BBC-BDBCCC18D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93D3-80A8-472E-A0C2-3661CEF7E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3993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230E8-090F-9416-BA68-07179E37E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3452F0-25B9-6298-24FC-CFB7D2F2E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17CB70-F1AA-3EC0-3FD5-B79CC8D43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BCB8F55-E15A-1BF4-F042-60985118A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2272-8ADA-4DFC-B660-F9136903576F}" type="datetimeFigureOut">
              <a:rPr lang="de-DE" smtClean="0"/>
              <a:t>17.09.2025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98DDF25-4412-AB23-CA30-C2F86BB1C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0F0D71-5EEE-D72B-C5A8-5EA4004FB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93D3-80A8-472E-A0C2-3661CEF7E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781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FB3B48-C615-E445-D93E-519962131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D6B31C4-C17B-BBFA-12F3-B251D3077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34A22D6-EB14-9F5E-E8E1-DFBC650E7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CB160DE-B249-0F12-CBD2-C1424B0C7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2272-8ADA-4DFC-B660-F9136903576F}" type="datetimeFigureOut">
              <a:rPr lang="de-DE" smtClean="0"/>
              <a:t>17.09.2025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965ABB9-4834-111E-C12F-CC8646DA1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3E8B7DB-86B0-3E0E-BF8E-59848873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93D3-80A8-472E-A0C2-3661CEF7E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40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45942ED-8660-19DA-BBC4-BE046796F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27362E-9336-0E99-A256-4C6DF4942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679301-65FB-0E41-8122-FD8E500F2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B62272-8ADA-4DFC-B660-F9136903576F}" type="datetimeFigureOut">
              <a:rPr lang="de-DE" smtClean="0"/>
              <a:t>17.09.2025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385F4F-2D5F-6046-2ADA-931913D50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5D33A7-4F9F-E3AD-E73A-2025632A7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3893D3-80A8-472E-A0C2-3661CEF7E0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94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jpe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BDE37AB5-0C79-8B96-0020-DFFBC7EC399B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8638"/>
            <a:ext cx="12192000" cy="914400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353EC36-5862-2086-CC88-F2EBC9907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787400"/>
            <a:ext cx="9144000" cy="2387600"/>
          </a:xfrm>
        </p:spPr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Wintersportfahrt 2026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CB51B2-7AA4-1060-0A97-D6EF3DA4CC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6" name="INHALTSVERZEICHNIS">
            <a:extLst>
              <a:ext uri="{FF2B5EF4-FFF2-40B4-BE49-F238E27FC236}">
                <a16:creationId xmlns:a16="http://schemas.microsoft.com/office/drawing/2014/main" id="{FE8C0976-9857-E08D-7AC2-4FB385396EC9}"/>
              </a:ext>
            </a:extLst>
          </p:cNvPr>
          <p:cNvSpPr txBox="1"/>
          <p:nvPr/>
        </p:nvSpPr>
        <p:spPr>
          <a:xfrm>
            <a:off x="-7919498" y="2974955"/>
            <a:ext cx="6712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anose="020B0606020202050201" pitchFamily="34" charset="0"/>
              </a:rPr>
              <a:t>Inhaltsverzeichnis</a:t>
            </a:r>
          </a:p>
        </p:txBody>
      </p:sp>
      <p:sp>
        <p:nvSpPr>
          <p:cNvPr id="57" name="Name - Thema">
            <a:extLst>
              <a:ext uri="{FF2B5EF4-FFF2-40B4-BE49-F238E27FC236}">
                <a16:creationId xmlns:a16="http://schemas.microsoft.com/office/drawing/2014/main" id="{2C09C0E2-78E3-463E-D124-208C62F24ABF}"/>
              </a:ext>
            </a:extLst>
          </p:cNvPr>
          <p:cNvSpPr txBox="1"/>
          <p:nvPr/>
        </p:nvSpPr>
        <p:spPr>
          <a:xfrm>
            <a:off x="-8356140" y="2374790"/>
            <a:ext cx="6032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dirty="0">
                <a:solidFill>
                  <a:srgbClr val="E3A3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ush Script MT" panose="03060802040406070304" pitchFamily="66" charset="0"/>
              </a:rPr>
              <a:t>Wintersportfahrt</a:t>
            </a:r>
          </a:p>
        </p:txBody>
      </p:sp>
      <p:grpSp>
        <p:nvGrpSpPr>
          <p:cNvPr id="58" name="Gruppe 1">
            <a:extLst>
              <a:ext uri="{FF2B5EF4-FFF2-40B4-BE49-F238E27FC236}">
                <a16:creationId xmlns:a16="http://schemas.microsoft.com/office/drawing/2014/main" id="{32264BAB-70DB-F52A-EC60-9399CE22E3FF}"/>
              </a:ext>
            </a:extLst>
          </p:cNvPr>
          <p:cNvGrpSpPr/>
          <p:nvPr/>
        </p:nvGrpSpPr>
        <p:grpSpPr>
          <a:xfrm>
            <a:off x="-14848592" y="9525"/>
            <a:ext cx="11886047" cy="6858000"/>
            <a:chOff x="-5417457" y="9525"/>
            <a:chExt cx="11886047" cy="6858000"/>
          </a:xfrm>
        </p:grpSpPr>
        <p:grpSp>
          <p:nvGrpSpPr>
            <p:cNvPr id="59" name="Gruppe 1">
              <a:extLst>
                <a:ext uri="{FF2B5EF4-FFF2-40B4-BE49-F238E27FC236}">
                  <a16:creationId xmlns:a16="http://schemas.microsoft.com/office/drawing/2014/main" id="{A6E42FA0-0DBB-2D36-E2DC-41D1A37650CA}"/>
                </a:ext>
              </a:extLst>
            </p:cNvPr>
            <p:cNvGrpSpPr/>
            <p:nvPr/>
          </p:nvGrpSpPr>
          <p:grpSpPr>
            <a:xfrm>
              <a:off x="-5417457" y="9525"/>
              <a:ext cx="11886047" cy="6858000"/>
              <a:chOff x="0" y="0"/>
              <a:chExt cx="11886047" cy="6858000"/>
            </a:xfrm>
          </p:grpSpPr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8956B22F-D1FE-3C04-1C79-67EDFAB956A9}"/>
                  </a:ext>
                </a:extLst>
              </p:cNvPr>
              <p:cNvSpPr/>
              <p:nvPr/>
            </p:nvSpPr>
            <p:spPr>
              <a:xfrm>
                <a:off x="0" y="0"/>
                <a:ext cx="11157403" cy="6858000"/>
              </a:xfrm>
              <a:custGeom>
                <a:avLst/>
                <a:gdLst>
                  <a:gd name="connsiteX0" fmla="*/ 0 w 11157403"/>
                  <a:gd name="connsiteY0" fmla="*/ 0 h 6858000"/>
                  <a:gd name="connsiteX1" fmla="*/ 10417175 w 11157403"/>
                  <a:gd name="connsiteY1" fmla="*/ 0 h 6858000"/>
                  <a:gd name="connsiteX2" fmla="*/ 10417175 w 11157403"/>
                  <a:gd name="connsiteY2" fmla="*/ 5343752 h 6858000"/>
                  <a:gd name="connsiteX3" fmla="*/ 10990485 w 11157403"/>
                  <a:gd name="connsiteY3" fmla="*/ 5343752 h 6858000"/>
                  <a:gd name="connsiteX4" fmla="*/ 11157403 w 11157403"/>
                  <a:gd name="connsiteY4" fmla="*/ 5510670 h 6858000"/>
                  <a:gd name="connsiteX5" fmla="*/ 11157403 w 11157403"/>
                  <a:gd name="connsiteY5" fmla="*/ 6178320 h 6858000"/>
                  <a:gd name="connsiteX6" fmla="*/ 10990485 w 11157403"/>
                  <a:gd name="connsiteY6" fmla="*/ 6345238 h 6858000"/>
                  <a:gd name="connsiteX7" fmla="*/ 10417175 w 11157403"/>
                  <a:gd name="connsiteY7" fmla="*/ 6345238 h 6858000"/>
                  <a:gd name="connsiteX8" fmla="*/ 10417175 w 11157403"/>
                  <a:gd name="connsiteY8" fmla="*/ 6858000 h 6858000"/>
                  <a:gd name="connsiteX9" fmla="*/ 0 w 11157403"/>
                  <a:gd name="connsiteY9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57403" h="6858000">
                    <a:moveTo>
                      <a:pt x="0" y="0"/>
                    </a:moveTo>
                    <a:lnTo>
                      <a:pt x="10417175" y="0"/>
                    </a:lnTo>
                    <a:lnTo>
                      <a:pt x="10417175" y="5343752"/>
                    </a:lnTo>
                    <a:lnTo>
                      <a:pt x="10990485" y="5343752"/>
                    </a:lnTo>
                    <a:cubicBezTo>
                      <a:pt x="11082671" y="5343752"/>
                      <a:pt x="11157403" y="5418484"/>
                      <a:pt x="11157403" y="5510670"/>
                    </a:cubicBezTo>
                    <a:lnTo>
                      <a:pt x="11157403" y="6178320"/>
                    </a:lnTo>
                    <a:cubicBezTo>
                      <a:pt x="11157403" y="6270506"/>
                      <a:pt x="11082671" y="6345238"/>
                      <a:pt x="10990485" y="6345238"/>
                    </a:cubicBezTo>
                    <a:lnTo>
                      <a:pt x="10417175" y="6345238"/>
                    </a:lnTo>
                    <a:lnTo>
                      <a:pt x="10417175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084594"/>
              </a:solidFill>
              <a:ln>
                <a:noFill/>
              </a:ln>
              <a:effectLst>
                <a:outerShdw blurRad="127000" dist="63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 dirty="0"/>
              </a:p>
            </p:txBody>
          </p:sp>
          <p:sp>
            <p:nvSpPr>
              <p:cNvPr id="62" name="Textfeld 61">
                <a:extLst>
                  <a:ext uri="{FF2B5EF4-FFF2-40B4-BE49-F238E27FC236}">
                    <a16:creationId xmlns:a16="http://schemas.microsoft.com/office/drawing/2014/main" id="{014DD34B-DB5E-D71A-6AFC-1B601BBDE3FA}"/>
                  </a:ext>
                </a:extLst>
              </p:cNvPr>
              <p:cNvSpPr txBox="1"/>
              <p:nvPr/>
            </p:nvSpPr>
            <p:spPr>
              <a:xfrm>
                <a:off x="6423102" y="36592"/>
                <a:ext cx="5462945" cy="2215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b="1" dirty="0">
                    <a:solidFill>
                      <a:srgbClr val="FFFFFF">
                        <a:alpha val="15000"/>
                      </a:srgbClr>
                    </a:solidFill>
                    <a:latin typeface="Montserrat" pitchFamily="2" charset="0"/>
                  </a:rPr>
                  <a:t>01</a:t>
                </a:r>
                <a:endParaRPr lang="de-DE" sz="13800" b="1" dirty="0">
                  <a:solidFill>
                    <a:srgbClr val="FFFFFF">
                      <a:alpha val="15000"/>
                    </a:srgbClr>
                  </a:solidFill>
                  <a:latin typeface="Montserrat" pitchFamily="2" charset="0"/>
                </a:endParaRPr>
              </a:p>
            </p:txBody>
          </p:sp>
          <p:sp>
            <p:nvSpPr>
              <p:cNvPr id="63" name="Textfeld 62">
                <a:extLst>
                  <a:ext uri="{FF2B5EF4-FFF2-40B4-BE49-F238E27FC236}">
                    <a16:creationId xmlns:a16="http://schemas.microsoft.com/office/drawing/2014/main" id="{D0A047C6-208C-625B-C10C-4E807F704C78}"/>
                  </a:ext>
                </a:extLst>
              </p:cNvPr>
              <p:cNvSpPr txBox="1"/>
              <p:nvPr/>
            </p:nvSpPr>
            <p:spPr>
              <a:xfrm>
                <a:off x="7470740" y="1890168"/>
                <a:ext cx="336766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Wintersportfahrt:</a:t>
                </a:r>
              </a:p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Wesentliche</a:t>
                </a:r>
              </a:p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Informationen</a:t>
                </a:r>
              </a:p>
            </p:txBody>
          </p:sp>
          <p:sp>
            <p:nvSpPr>
              <p:cNvPr id="64" name="Textfeld 63">
                <a:extLst>
                  <a:ext uri="{FF2B5EF4-FFF2-40B4-BE49-F238E27FC236}">
                    <a16:creationId xmlns:a16="http://schemas.microsoft.com/office/drawing/2014/main" id="{A1CC98DD-563F-F5E5-3F2A-B6728F16EF73}"/>
                  </a:ext>
                </a:extLst>
              </p:cNvPr>
              <p:cNvSpPr txBox="1"/>
              <p:nvPr/>
            </p:nvSpPr>
            <p:spPr>
              <a:xfrm>
                <a:off x="10544972" y="5369778"/>
                <a:ext cx="9825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b="1" dirty="0">
                    <a:solidFill>
                      <a:srgbClr val="C2BFD0"/>
                    </a:solidFill>
                    <a:latin typeface="Montserrat" pitchFamily="2" charset="0"/>
                  </a:rPr>
                  <a:t>1</a:t>
                </a:r>
              </a:p>
            </p:txBody>
          </p:sp>
        </p:grpSp>
        <p:pic>
          <p:nvPicPr>
            <p:cNvPr id="60" name="Grafik 59" descr="Skigondel Silhouette">
              <a:extLst>
                <a:ext uri="{FF2B5EF4-FFF2-40B4-BE49-F238E27FC236}">
                  <a16:creationId xmlns:a16="http://schemas.microsoft.com/office/drawing/2014/main" id="{0F6D0AE2-7929-531C-535F-4C3DE16E1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16056" y="3675402"/>
              <a:ext cx="1425661" cy="142566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5" name="Gruppe 2">
            <a:extLst>
              <a:ext uri="{FF2B5EF4-FFF2-40B4-BE49-F238E27FC236}">
                <a16:creationId xmlns:a16="http://schemas.microsoft.com/office/drawing/2014/main" id="{964F8DDA-2739-632A-8AB0-8A677CDABE9F}"/>
              </a:ext>
            </a:extLst>
          </p:cNvPr>
          <p:cNvGrpSpPr/>
          <p:nvPr/>
        </p:nvGrpSpPr>
        <p:grpSpPr>
          <a:xfrm>
            <a:off x="-15619519" y="1572"/>
            <a:ext cx="11886048" cy="6858000"/>
            <a:chOff x="-6758533" y="1572"/>
            <a:chExt cx="11886048" cy="6858000"/>
          </a:xfrm>
        </p:grpSpPr>
        <p:grpSp>
          <p:nvGrpSpPr>
            <p:cNvPr id="66" name="Gruppe 2">
              <a:extLst>
                <a:ext uri="{FF2B5EF4-FFF2-40B4-BE49-F238E27FC236}">
                  <a16:creationId xmlns:a16="http://schemas.microsoft.com/office/drawing/2014/main" id="{75491D2B-6294-9EED-0F5F-557C928B373B}"/>
                </a:ext>
              </a:extLst>
            </p:cNvPr>
            <p:cNvGrpSpPr/>
            <p:nvPr/>
          </p:nvGrpSpPr>
          <p:grpSpPr>
            <a:xfrm>
              <a:off x="-6758533" y="1572"/>
              <a:ext cx="11886048" cy="6858000"/>
              <a:chOff x="-1" y="0"/>
              <a:chExt cx="11886048" cy="6858000"/>
            </a:xfrm>
          </p:grpSpPr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AD85DF9D-A125-E67D-178E-FE244610A8A7}"/>
                  </a:ext>
                </a:extLst>
              </p:cNvPr>
              <p:cNvSpPr/>
              <p:nvPr/>
            </p:nvSpPr>
            <p:spPr>
              <a:xfrm>
                <a:off x="-1" y="0"/>
                <a:ext cx="11157400" cy="6858000"/>
              </a:xfrm>
              <a:custGeom>
                <a:avLst/>
                <a:gdLst>
                  <a:gd name="connsiteX0" fmla="*/ 0 w 11157400"/>
                  <a:gd name="connsiteY0" fmla="*/ 0 h 6858000"/>
                  <a:gd name="connsiteX1" fmla="*/ 10417175 w 11157400"/>
                  <a:gd name="connsiteY1" fmla="*/ 0 h 6858000"/>
                  <a:gd name="connsiteX2" fmla="*/ 10417175 w 11157400"/>
                  <a:gd name="connsiteY2" fmla="*/ 3857512 h 6858000"/>
                  <a:gd name="connsiteX3" fmla="*/ 10990482 w 11157400"/>
                  <a:gd name="connsiteY3" fmla="*/ 3857512 h 6858000"/>
                  <a:gd name="connsiteX4" fmla="*/ 11157400 w 11157400"/>
                  <a:gd name="connsiteY4" fmla="*/ 4024430 h 6858000"/>
                  <a:gd name="connsiteX5" fmla="*/ 11157400 w 11157400"/>
                  <a:gd name="connsiteY5" fmla="*/ 4692080 h 6858000"/>
                  <a:gd name="connsiteX6" fmla="*/ 10990482 w 11157400"/>
                  <a:gd name="connsiteY6" fmla="*/ 4858998 h 6858000"/>
                  <a:gd name="connsiteX7" fmla="*/ 10417175 w 11157400"/>
                  <a:gd name="connsiteY7" fmla="*/ 4858998 h 6858000"/>
                  <a:gd name="connsiteX8" fmla="*/ 10417175 w 11157400"/>
                  <a:gd name="connsiteY8" fmla="*/ 6858000 h 6858000"/>
                  <a:gd name="connsiteX9" fmla="*/ 0 w 11157400"/>
                  <a:gd name="connsiteY9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57400" h="6858000">
                    <a:moveTo>
                      <a:pt x="0" y="0"/>
                    </a:moveTo>
                    <a:lnTo>
                      <a:pt x="10417175" y="0"/>
                    </a:lnTo>
                    <a:lnTo>
                      <a:pt x="10417175" y="3857512"/>
                    </a:lnTo>
                    <a:lnTo>
                      <a:pt x="10990482" y="3857512"/>
                    </a:lnTo>
                    <a:cubicBezTo>
                      <a:pt x="11082668" y="3857512"/>
                      <a:pt x="11157400" y="3932244"/>
                      <a:pt x="11157400" y="4024430"/>
                    </a:cubicBezTo>
                    <a:lnTo>
                      <a:pt x="11157400" y="4692080"/>
                    </a:lnTo>
                    <a:cubicBezTo>
                      <a:pt x="11157400" y="4784266"/>
                      <a:pt x="11082668" y="4858998"/>
                      <a:pt x="10990482" y="4858998"/>
                    </a:cubicBezTo>
                    <a:lnTo>
                      <a:pt x="10417175" y="4858998"/>
                    </a:lnTo>
                    <a:lnTo>
                      <a:pt x="10417175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2171B5"/>
              </a:solidFill>
              <a:ln>
                <a:noFill/>
              </a:ln>
              <a:effectLst>
                <a:outerShdw blurRad="127000" dist="63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 dirty="0"/>
              </a:p>
            </p:txBody>
          </p:sp>
          <p:sp>
            <p:nvSpPr>
              <p:cNvPr id="69" name="Textfeld 68">
                <a:extLst>
                  <a:ext uri="{FF2B5EF4-FFF2-40B4-BE49-F238E27FC236}">
                    <a16:creationId xmlns:a16="http://schemas.microsoft.com/office/drawing/2014/main" id="{683039E3-380D-6E16-0DE6-75606ED582F5}"/>
                  </a:ext>
                </a:extLst>
              </p:cNvPr>
              <p:cNvSpPr txBox="1"/>
              <p:nvPr/>
            </p:nvSpPr>
            <p:spPr>
              <a:xfrm>
                <a:off x="6423102" y="36592"/>
                <a:ext cx="5462945" cy="2215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b="1" dirty="0">
                    <a:solidFill>
                      <a:srgbClr val="FFFFFF">
                        <a:alpha val="15000"/>
                      </a:srgbClr>
                    </a:solidFill>
                    <a:latin typeface="Montserrat" pitchFamily="2" charset="0"/>
                  </a:rPr>
                  <a:t>02</a:t>
                </a:r>
                <a:endParaRPr lang="de-DE" sz="13800" b="1" dirty="0">
                  <a:solidFill>
                    <a:srgbClr val="FFFFFF">
                      <a:alpha val="15000"/>
                    </a:srgbClr>
                  </a:solidFill>
                  <a:latin typeface="Montserrat" pitchFamily="2" charset="0"/>
                </a:endParaRPr>
              </a:p>
            </p:txBody>
          </p:sp>
          <p:sp>
            <p:nvSpPr>
              <p:cNvPr id="70" name="Textfeld 69">
                <a:extLst>
                  <a:ext uri="{FF2B5EF4-FFF2-40B4-BE49-F238E27FC236}">
                    <a16:creationId xmlns:a16="http://schemas.microsoft.com/office/drawing/2014/main" id="{39CCE825-FC89-F112-B140-D039B9B576FF}"/>
                  </a:ext>
                </a:extLst>
              </p:cNvPr>
              <p:cNvSpPr txBox="1"/>
              <p:nvPr/>
            </p:nvSpPr>
            <p:spPr>
              <a:xfrm>
                <a:off x="7470740" y="1890168"/>
                <a:ext cx="33676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Leistungen</a:t>
                </a:r>
              </a:p>
            </p:txBody>
          </p:sp>
          <p:sp>
            <p:nvSpPr>
              <p:cNvPr id="71" name="Textfeld 70">
                <a:extLst>
                  <a:ext uri="{FF2B5EF4-FFF2-40B4-BE49-F238E27FC236}">
                    <a16:creationId xmlns:a16="http://schemas.microsoft.com/office/drawing/2014/main" id="{B83FE874-8AB3-3648-3624-435060DD2C0B}"/>
                  </a:ext>
                </a:extLst>
              </p:cNvPr>
              <p:cNvSpPr txBox="1"/>
              <p:nvPr/>
            </p:nvSpPr>
            <p:spPr>
              <a:xfrm>
                <a:off x="10544972" y="4001294"/>
                <a:ext cx="9825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b="1" dirty="0">
                    <a:solidFill>
                      <a:srgbClr val="084594"/>
                    </a:solidFill>
                    <a:latin typeface="Montserrat" pitchFamily="2" charset="0"/>
                  </a:rPr>
                  <a:t>2</a:t>
                </a:r>
              </a:p>
            </p:txBody>
          </p:sp>
        </p:grpSp>
        <p:pic>
          <p:nvPicPr>
            <p:cNvPr id="67" name="Grafik 66" descr="Liste mit einfarbiger Füllung">
              <a:extLst>
                <a:ext uri="{FF2B5EF4-FFF2-40B4-BE49-F238E27FC236}">
                  <a16:creationId xmlns:a16="http://schemas.microsoft.com/office/drawing/2014/main" id="{72AE3D97-DE6D-E327-12F1-ACDC1B44F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389146" y="3594864"/>
              <a:ext cx="2024882" cy="20248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2" name="Gruppe 3">
            <a:extLst>
              <a:ext uri="{FF2B5EF4-FFF2-40B4-BE49-F238E27FC236}">
                <a16:creationId xmlns:a16="http://schemas.microsoft.com/office/drawing/2014/main" id="{F79BDFEC-FE15-D928-6234-0DADBE26F153}"/>
              </a:ext>
            </a:extLst>
          </p:cNvPr>
          <p:cNvGrpSpPr/>
          <p:nvPr/>
        </p:nvGrpSpPr>
        <p:grpSpPr>
          <a:xfrm>
            <a:off x="-16420381" y="14008"/>
            <a:ext cx="11886047" cy="6858000"/>
            <a:chOff x="-8057160" y="14008"/>
            <a:chExt cx="11886047" cy="6858000"/>
          </a:xfrm>
        </p:grpSpPr>
        <p:grpSp>
          <p:nvGrpSpPr>
            <p:cNvPr id="73" name="Gruppe 3">
              <a:extLst>
                <a:ext uri="{FF2B5EF4-FFF2-40B4-BE49-F238E27FC236}">
                  <a16:creationId xmlns:a16="http://schemas.microsoft.com/office/drawing/2014/main" id="{E7DC982E-BCF2-FE68-A423-8659278E2B5C}"/>
                </a:ext>
              </a:extLst>
            </p:cNvPr>
            <p:cNvGrpSpPr/>
            <p:nvPr/>
          </p:nvGrpSpPr>
          <p:grpSpPr>
            <a:xfrm>
              <a:off x="-8057160" y="14008"/>
              <a:ext cx="11886047" cy="6858000"/>
              <a:chOff x="0" y="0"/>
              <a:chExt cx="11886047" cy="6858000"/>
            </a:xfrm>
          </p:grpSpPr>
          <p:sp>
            <p:nvSpPr>
              <p:cNvPr id="75" name="Freihandform: Form 74">
                <a:extLst>
                  <a:ext uri="{FF2B5EF4-FFF2-40B4-BE49-F238E27FC236}">
                    <a16:creationId xmlns:a16="http://schemas.microsoft.com/office/drawing/2014/main" id="{4DD3538C-A352-0F60-F071-42327136D5FC}"/>
                  </a:ext>
                </a:extLst>
              </p:cNvPr>
              <p:cNvSpPr/>
              <p:nvPr/>
            </p:nvSpPr>
            <p:spPr>
              <a:xfrm>
                <a:off x="0" y="0"/>
                <a:ext cx="11157399" cy="6858000"/>
              </a:xfrm>
              <a:custGeom>
                <a:avLst/>
                <a:gdLst>
                  <a:gd name="connsiteX0" fmla="*/ 0 w 11157399"/>
                  <a:gd name="connsiteY0" fmla="*/ 0 h 6858000"/>
                  <a:gd name="connsiteX1" fmla="*/ 10417175 w 11157399"/>
                  <a:gd name="connsiteY1" fmla="*/ 0 h 6858000"/>
                  <a:gd name="connsiteX2" fmla="*/ 10417175 w 11157399"/>
                  <a:gd name="connsiteY2" fmla="*/ 2371272 h 6858000"/>
                  <a:gd name="connsiteX3" fmla="*/ 10990481 w 11157399"/>
                  <a:gd name="connsiteY3" fmla="*/ 2371272 h 6858000"/>
                  <a:gd name="connsiteX4" fmla="*/ 11157399 w 11157399"/>
                  <a:gd name="connsiteY4" fmla="*/ 2538190 h 6858000"/>
                  <a:gd name="connsiteX5" fmla="*/ 11157399 w 11157399"/>
                  <a:gd name="connsiteY5" fmla="*/ 3205840 h 6858000"/>
                  <a:gd name="connsiteX6" fmla="*/ 10990481 w 11157399"/>
                  <a:gd name="connsiteY6" fmla="*/ 3372758 h 6858000"/>
                  <a:gd name="connsiteX7" fmla="*/ 10417175 w 11157399"/>
                  <a:gd name="connsiteY7" fmla="*/ 3372758 h 6858000"/>
                  <a:gd name="connsiteX8" fmla="*/ 10417175 w 11157399"/>
                  <a:gd name="connsiteY8" fmla="*/ 6858000 h 6858000"/>
                  <a:gd name="connsiteX9" fmla="*/ 0 w 11157399"/>
                  <a:gd name="connsiteY9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57399" h="6858000">
                    <a:moveTo>
                      <a:pt x="0" y="0"/>
                    </a:moveTo>
                    <a:lnTo>
                      <a:pt x="10417175" y="0"/>
                    </a:lnTo>
                    <a:lnTo>
                      <a:pt x="10417175" y="2371272"/>
                    </a:lnTo>
                    <a:lnTo>
                      <a:pt x="10990481" y="2371272"/>
                    </a:lnTo>
                    <a:cubicBezTo>
                      <a:pt x="11082667" y="2371272"/>
                      <a:pt x="11157399" y="2446004"/>
                      <a:pt x="11157399" y="2538190"/>
                    </a:cubicBezTo>
                    <a:lnTo>
                      <a:pt x="11157399" y="3205840"/>
                    </a:lnTo>
                    <a:cubicBezTo>
                      <a:pt x="11157399" y="3298026"/>
                      <a:pt x="11082667" y="3372758"/>
                      <a:pt x="10990481" y="3372758"/>
                    </a:cubicBezTo>
                    <a:lnTo>
                      <a:pt x="10417175" y="3372758"/>
                    </a:lnTo>
                    <a:lnTo>
                      <a:pt x="10417175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4292C6"/>
              </a:solidFill>
              <a:ln>
                <a:noFill/>
              </a:ln>
              <a:effectLst>
                <a:outerShdw blurRad="127000" dist="63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 dirty="0"/>
              </a:p>
            </p:txBody>
          </p:sp>
          <p:sp>
            <p:nvSpPr>
              <p:cNvPr id="76" name="Textfeld 75">
                <a:extLst>
                  <a:ext uri="{FF2B5EF4-FFF2-40B4-BE49-F238E27FC236}">
                    <a16:creationId xmlns:a16="http://schemas.microsoft.com/office/drawing/2014/main" id="{4C04FE77-8CDC-D10E-BD0B-B75072A3E6CA}"/>
                  </a:ext>
                </a:extLst>
              </p:cNvPr>
              <p:cNvSpPr txBox="1"/>
              <p:nvPr/>
            </p:nvSpPr>
            <p:spPr>
              <a:xfrm>
                <a:off x="6423102" y="36592"/>
                <a:ext cx="5462945" cy="2215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b="1" dirty="0">
                    <a:solidFill>
                      <a:srgbClr val="002060">
                        <a:alpha val="15000"/>
                      </a:srgbClr>
                    </a:solidFill>
                    <a:latin typeface="Montserrat" pitchFamily="2" charset="0"/>
                  </a:rPr>
                  <a:t>03</a:t>
                </a:r>
                <a:endParaRPr lang="de-DE" sz="13800" b="1" dirty="0">
                  <a:solidFill>
                    <a:srgbClr val="002060">
                      <a:alpha val="15000"/>
                    </a:srgbClr>
                  </a:solidFill>
                  <a:latin typeface="Montserrat" pitchFamily="2" charset="0"/>
                </a:endParaRPr>
              </a:p>
            </p:txBody>
          </p:sp>
          <p:sp>
            <p:nvSpPr>
              <p:cNvPr id="77" name="Textfeld 76">
                <a:extLst>
                  <a:ext uri="{FF2B5EF4-FFF2-40B4-BE49-F238E27FC236}">
                    <a16:creationId xmlns:a16="http://schemas.microsoft.com/office/drawing/2014/main" id="{2BEB3C0D-6ABB-0483-88F7-087D643A615A}"/>
                  </a:ext>
                </a:extLst>
              </p:cNvPr>
              <p:cNvSpPr txBox="1"/>
              <p:nvPr/>
            </p:nvSpPr>
            <p:spPr>
              <a:xfrm>
                <a:off x="7470740" y="1890168"/>
                <a:ext cx="33676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An- und</a:t>
                </a:r>
              </a:p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Rückreise</a:t>
                </a:r>
              </a:p>
            </p:txBody>
          </p:sp>
          <p:sp>
            <p:nvSpPr>
              <p:cNvPr id="78" name="Textfeld 77">
                <a:extLst>
                  <a:ext uri="{FF2B5EF4-FFF2-40B4-BE49-F238E27FC236}">
                    <a16:creationId xmlns:a16="http://schemas.microsoft.com/office/drawing/2014/main" id="{FD2A1828-9CEF-0C91-FDED-9E64A7E707A2}"/>
                  </a:ext>
                </a:extLst>
              </p:cNvPr>
              <p:cNvSpPr txBox="1"/>
              <p:nvPr/>
            </p:nvSpPr>
            <p:spPr>
              <a:xfrm>
                <a:off x="10544972" y="2479208"/>
                <a:ext cx="9825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b="1" dirty="0">
                    <a:solidFill>
                      <a:srgbClr val="2171B5"/>
                    </a:solidFill>
                    <a:latin typeface="Montserrat" pitchFamily="2" charset="0"/>
                  </a:rPr>
                  <a:t>3</a:t>
                </a:r>
              </a:p>
            </p:txBody>
          </p:sp>
        </p:grpSp>
        <p:pic>
          <p:nvPicPr>
            <p:cNvPr id="74" name="Grafik 73" descr="Bus Silhouette">
              <a:extLst>
                <a:ext uri="{FF2B5EF4-FFF2-40B4-BE49-F238E27FC236}">
                  <a16:creationId xmlns:a16="http://schemas.microsoft.com/office/drawing/2014/main" id="{4D006A12-2B11-D10E-57BE-6EC251421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6867" y="3484551"/>
              <a:ext cx="2165888" cy="216588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9" name="Gruppe 4">
            <a:extLst>
              <a:ext uri="{FF2B5EF4-FFF2-40B4-BE49-F238E27FC236}">
                <a16:creationId xmlns:a16="http://schemas.microsoft.com/office/drawing/2014/main" id="{4E40D7B3-DAE1-9FA7-A88D-3E71F45090FA}"/>
              </a:ext>
            </a:extLst>
          </p:cNvPr>
          <p:cNvGrpSpPr/>
          <p:nvPr/>
        </p:nvGrpSpPr>
        <p:grpSpPr>
          <a:xfrm>
            <a:off x="-17223665" y="26444"/>
            <a:ext cx="11886047" cy="6858000"/>
            <a:chOff x="-9321217" y="26444"/>
            <a:chExt cx="11886047" cy="6858000"/>
          </a:xfrm>
        </p:grpSpPr>
        <p:grpSp>
          <p:nvGrpSpPr>
            <p:cNvPr id="80" name="Gruppe 1">
              <a:extLst>
                <a:ext uri="{FF2B5EF4-FFF2-40B4-BE49-F238E27FC236}">
                  <a16:creationId xmlns:a16="http://schemas.microsoft.com/office/drawing/2014/main" id="{994D316C-F374-EB12-326D-49E2AB656E95}"/>
                </a:ext>
              </a:extLst>
            </p:cNvPr>
            <p:cNvGrpSpPr/>
            <p:nvPr/>
          </p:nvGrpSpPr>
          <p:grpSpPr>
            <a:xfrm>
              <a:off x="-9321217" y="26444"/>
              <a:ext cx="11886047" cy="6858000"/>
              <a:chOff x="0" y="0"/>
              <a:chExt cx="11886047" cy="6858000"/>
            </a:xfrm>
          </p:grpSpPr>
          <p:sp>
            <p:nvSpPr>
              <p:cNvPr id="82" name="Freihandform: Form 81">
                <a:extLst>
                  <a:ext uri="{FF2B5EF4-FFF2-40B4-BE49-F238E27FC236}">
                    <a16:creationId xmlns:a16="http://schemas.microsoft.com/office/drawing/2014/main" id="{CBC1CA43-A2EC-E13F-34CC-77C41D6F138D}"/>
                  </a:ext>
                </a:extLst>
              </p:cNvPr>
              <p:cNvSpPr/>
              <p:nvPr/>
            </p:nvSpPr>
            <p:spPr>
              <a:xfrm>
                <a:off x="0" y="0"/>
                <a:ext cx="11157399" cy="6858000"/>
              </a:xfrm>
              <a:custGeom>
                <a:avLst/>
                <a:gdLst>
                  <a:gd name="connsiteX0" fmla="*/ 0 w 11157399"/>
                  <a:gd name="connsiteY0" fmla="*/ 0 h 6858000"/>
                  <a:gd name="connsiteX1" fmla="*/ 10417175 w 11157399"/>
                  <a:gd name="connsiteY1" fmla="*/ 0 h 6858000"/>
                  <a:gd name="connsiteX2" fmla="*/ 10417175 w 11157399"/>
                  <a:gd name="connsiteY2" fmla="*/ 885032 h 6858000"/>
                  <a:gd name="connsiteX3" fmla="*/ 10990481 w 11157399"/>
                  <a:gd name="connsiteY3" fmla="*/ 885032 h 6858000"/>
                  <a:gd name="connsiteX4" fmla="*/ 11157399 w 11157399"/>
                  <a:gd name="connsiteY4" fmla="*/ 1051950 h 6858000"/>
                  <a:gd name="connsiteX5" fmla="*/ 11157399 w 11157399"/>
                  <a:gd name="connsiteY5" fmla="*/ 1719600 h 6858000"/>
                  <a:gd name="connsiteX6" fmla="*/ 10990481 w 11157399"/>
                  <a:gd name="connsiteY6" fmla="*/ 1886518 h 6858000"/>
                  <a:gd name="connsiteX7" fmla="*/ 10417175 w 11157399"/>
                  <a:gd name="connsiteY7" fmla="*/ 1886518 h 6858000"/>
                  <a:gd name="connsiteX8" fmla="*/ 10417175 w 11157399"/>
                  <a:gd name="connsiteY8" fmla="*/ 6858000 h 6858000"/>
                  <a:gd name="connsiteX9" fmla="*/ 0 w 11157399"/>
                  <a:gd name="connsiteY9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57399" h="6858000">
                    <a:moveTo>
                      <a:pt x="0" y="0"/>
                    </a:moveTo>
                    <a:lnTo>
                      <a:pt x="10417175" y="0"/>
                    </a:lnTo>
                    <a:lnTo>
                      <a:pt x="10417175" y="885032"/>
                    </a:lnTo>
                    <a:lnTo>
                      <a:pt x="10990481" y="885032"/>
                    </a:lnTo>
                    <a:cubicBezTo>
                      <a:pt x="11082667" y="885032"/>
                      <a:pt x="11157399" y="959764"/>
                      <a:pt x="11157399" y="1051950"/>
                    </a:cubicBezTo>
                    <a:lnTo>
                      <a:pt x="11157399" y="1719600"/>
                    </a:lnTo>
                    <a:cubicBezTo>
                      <a:pt x="11157399" y="1811786"/>
                      <a:pt x="11082667" y="1886518"/>
                      <a:pt x="10990481" y="1886518"/>
                    </a:cubicBezTo>
                    <a:lnTo>
                      <a:pt x="10417175" y="1886518"/>
                    </a:lnTo>
                    <a:lnTo>
                      <a:pt x="10417175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6BAED6"/>
              </a:solidFill>
              <a:ln>
                <a:noFill/>
              </a:ln>
              <a:effectLst>
                <a:outerShdw blurRad="127000" dist="63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 dirty="0"/>
              </a:p>
            </p:txBody>
          </p:sp>
          <p:sp>
            <p:nvSpPr>
              <p:cNvPr id="83" name="Textfeld 82">
                <a:extLst>
                  <a:ext uri="{FF2B5EF4-FFF2-40B4-BE49-F238E27FC236}">
                    <a16:creationId xmlns:a16="http://schemas.microsoft.com/office/drawing/2014/main" id="{600A0CF8-BD6A-DF4F-310A-89D554F23EEB}"/>
                  </a:ext>
                </a:extLst>
              </p:cNvPr>
              <p:cNvSpPr txBox="1"/>
              <p:nvPr/>
            </p:nvSpPr>
            <p:spPr>
              <a:xfrm>
                <a:off x="6423102" y="36592"/>
                <a:ext cx="5462945" cy="2215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b="1">
                    <a:solidFill>
                      <a:srgbClr val="502E8A">
                        <a:alpha val="15000"/>
                      </a:srgbClr>
                    </a:solidFill>
                    <a:latin typeface="Montserrat" pitchFamily="2" charset="0"/>
                  </a:rPr>
                  <a:t>04</a:t>
                </a:r>
                <a:endParaRPr lang="de-DE" sz="13800" b="1">
                  <a:solidFill>
                    <a:srgbClr val="502E8A">
                      <a:alpha val="15000"/>
                    </a:srgbClr>
                  </a:solidFill>
                  <a:latin typeface="Montserrat" pitchFamily="2" charset="0"/>
                </a:endParaRPr>
              </a:p>
            </p:txBody>
          </p:sp>
          <p:sp>
            <p:nvSpPr>
              <p:cNvPr id="84" name="Textfeld 83">
                <a:extLst>
                  <a:ext uri="{FF2B5EF4-FFF2-40B4-BE49-F238E27FC236}">
                    <a16:creationId xmlns:a16="http://schemas.microsoft.com/office/drawing/2014/main" id="{12F3E1CB-F9C2-709B-6D34-D6E0BB8EC009}"/>
                  </a:ext>
                </a:extLst>
              </p:cNvPr>
              <p:cNvSpPr txBox="1"/>
              <p:nvPr/>
            </p:nvSpPr>
            <p:spPr>
              <a:xfrm>
                <a:off x="7470740" y="1890168"/>
                <a:ext cx="336766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Informationen zum</a:t>
                </a:r>
              </a:p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Skigebiet und</a:t>
                </a:r>
              </a:p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Skiunterricht</a:t>
                </a:r>
              </a:p>
            </p:txBody>
          </p:sp>
          <p:sp>
            <p:nvSpPr>
              <p:cNvPr id="85" name="Textfeld 84">
                <a:extLst>
                  <a:ext uri="{FF2B5EF4-FFF2-40B4-BE49-F238E27FC236}">
                    <a16:creationId xmlns:a16="http://schemas.microsoft.com/office/drawing/2014/main" id="{DFAC4BB3-49FD-E275-E7FD-26F545494A74}"/>
                  </a:ext>
                </a:extLst>
              </p:cNvPr>
              <p:cNvSpPr txBox="1"/>
              <p:nvPr/>
            </p:nvSpPr>
            <p:spPr>
              <a:xfrm>
                <a:off x="10544972" y="896283"/>
                <a:ext cx="9825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b="1" dirty="0">
                    <a:solidFill>
                      <a:srgbClr val="4292C6"/>
                    </a:solidFill>
                    <a:latin typeface="Montserrat" pitchFamily="2" charset="0"/>
                  </a:rPr>
                  <a:t>4</a:t>
                </a:r>
              </a:p>
            </p:txBody>
          </p:sp>
        </p:grpSp>
        <p:pic>
          <p:nvPicPr>
            <p:cNvPr id="81" name="Grafik 80" descr="Route zwei Stecknadeln mit Weg Silhouette">
              <a:extLst>
                <a:ext uri="{FF2B5EF4-FFF2-40B4-BE49-F238E27FC236}">
                  <a16:creationId xmlns:a16="http://schemas.microsoft.com/office/drawing/2014/main" id="{27E50481-3967-EFCD-D92E-AC8D37272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-805948" y="3429482"/>
              <a:ext cx="1331879" cy="13318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Gruppe 5">
            <a:extLst>
              <a:ext uri="{FF2B5EF4-FFF2-40B4-BE49-F238E27FC236}">
                <a16:creationId xmlns:a16="http://schemas.microsoft.com/office/drawing/2014/main" id="{724C2028-A805-3AD2-EDF4-C2A3242758BD}"/>
              </a:ext>
            </a:extLst>
          </p:cNvPr>
          <p:cNvGrpSpPr/>
          <p:nvPr/>
        </p:nvGrpSpPr>
        <p:grpSpPr>
          <a:xfrm>
            <a:off x="-17969838" y="26444"/>
            <a:ext cx="11886047" cy="6858000"/>
            <a:chOff x="-9321217" y="26444"/>
            <a:chExt cx="11886047" cy="6858000"/>
          </a:xfrm>
        </p:grpSpPr>
        <p:grpSp>
          <p:nvGrpSpPr>
            <p:cNvPr id="87" name="Gruppe 1">
              <a:extLst>
                <a:ext uri="{FF2B5EF4-FFF2-40B4-BE49-F238E27FC236}">
                  <a16:creationId xmlns:a16="http://schemas.microsoft.com/office/drawing/2014/main" id="{ED730B10-60CC-C388-3426-D8F8B64B9A83}"/>
                </a:ext>
              </a:extLst>
            </p:cNvPr>
            <p:cNvGrpSpPr/>
            <p:nvPr/>
          </p:nvGrpSpPr>
          <p:grpSpPr>
            <a:xfrm>
              <a:off x="-9321217" y="26444"/>
              <a:ext cx="11886047" cy="6858000"/>
              <a:chOff x="0" y="0"/>
              <a:chExt cx="11886047" cy="6858000"/>
            </a:xfrm>
          </p:grpSpPr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160762ED-174B-5A62-0527-239DC210CFA7}"/>
                  </a:ext>
                </a:extLst>
              </p:cNvPr>
              <p:cNvSpPr/>
              <p:nvPr/>
            </p:nvSpPr>
            <p:spPr>
              <a:xfrm>
                <a:off x="0" y="0"/>
                <a:ext cx="11157399" cy="6858000"/>
              </a:xfrm>
              <a:custGeom>
                <a:avLst/>
                <a:gdLst>
                  <a:gd name="connsiteX0" fmla="*/ 0 w 11157399"/>
                  <a:gd name="connsiteY0" fmla="*/ 0 h 6858000"/>
                  <a:gd name="connsiteX1" fmla="*/ 10417175 w 11157399"/>
                  <a:gd name="connsiteY1" fmla="*/ 0 h 6858000"/>
                  <a:gd name="connsiteX2" fmla="*/ 10417175 w 11157399"/>
                  <a:gd name="connsiteY2" fmla="*/ 885032 h 6858000"/>
                  <a:gd name="connsiteX3" fmla="*/ 10990481 w 11157399"/>
                  <a:gd name="connsiteY3" fmla="*/ 885032 h 6858000"/>
                  <a:gd name="connsiteX4" fmla="*/ 11157399 w 11157399"/>
                  <a:gd name="connsiteY4" fmla="*/ 1051950 h 6858000"/>
                  <a:gd name="connsiteX5" fmla="*/ 11157399 w 11157399"/>
                  <a:gd name="connsiteY5" fmla="*/ 1719600 h 6858000"/>
                  <a:gd name="connsiteX6" fmla="*/ 10990481 w 11157399"/>
                  <a:gd name="connsiteY6" fmla="*/ 1886518 h 6858000"/>
                  <a:gd name="connsiteX7" fmla="*/ 10417175 w 11157399"/>
                  <a:gd name="connsiteY7" fmla="*/ 1886518 h 6858000"/>
                  <a:gd name="connsiteX8" fmla="*/ 10417175 w 11157399"/>
                  <a:gd name="connsiteY8" fmla="*/ 6858000 h 6858000"/>
                  <a:gd name="connsiteX9" fmla="*/ 0 w 11157399"/>
                  <a:gd name="connsiteY9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57399" h="6858000">
                    <a:moveTo>
                      <a:pt x="0" y="0"/>
                    </a:moveTo>
                    <a:lnTo>
                      <a:pt x="10417175" y="0"/>
                    </a:lnTo>
                    <a:lnTo>
                      <a:pt x="10417175" y="885032"/>
                    </a:lnTo>
                    <a:lnTo>
                      <a:pt x="10990481" y="885032"/>
                    </a:lnTo>
                    <a:cubicBezTo>
                      <a:pt x="11082667" y="885032"/>
                      <a:pt x="11157399" y="959764"/>
                      <a:pt x="11157399" y="1051950"/>
                    </a:cubicBezTo>
                    <a:lnTo>
                      <a:pt x="11157399" y="1719600"/>
                    </a:lnTo>
                    <a:cubicBezTo>
                      <a:pt x="11157399" y="1811786"/>
                      <a:pt x="11082667" y="1886518"/>
                      <a:pt x="10990481" y="1886518"/>
                    </a:cubicBezTo>
                    <a:lnTo>
                      <a:pt x="10417175" y="1886518"/>
                    </a:lnTo>
                    <a:lnTo>
                      <a:pt x="10417175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9ECAE1"/>
              </a:solidFill>
              <a:ln>
                <a:noFill/>
              </a:ln>
              <a:effectLst>
                <a:outerShdw blurRad="127000" dist="63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 dirty="0"/>
              </a:p>
            </p:txBody>
          </p:sp>
          <p:sp>
            <p:nvSpPr>
              <p:cNvPr id="90" name="Textfeld 89">
                <a:extLst>
                  <a:ext uri="{FF2B5EF4-FFF2-40B4-BE49-F238E27FC236}">
                    <a16:creationId xmlns:a16="http://schemas.microsoft.com/office/drawing/2014/main" id="{D7B43054-0A7D-B530-FD08-1569F5F46D00}"/>
                  </a:ext>
                </a:extLst>
              </p:cNvPr>
              <p:cNvSpPr txBox="1"/>
              <p:nvPr/>
            </p:nvSpPr>
            <p:spPr>
              <a:xfrm>
                <a:off x="6423102" y="36592"/>
                <a:ext cx="5462945" cy="2215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b="1" dirty="0">
                    <a:solidFill>
                      <a:srgbClr val="502E8A">
                        <a:alpha val="15000"/>
                      </a:srgbClr>
                    </a:solidFill>
                    <a:latin typeface="Montserrat" pitchFamily="2" charset="0"/>
                  </a:rPr>
                  <a:t>05</a:t>
                </a:r>
                <a:endParaRPr lang="de-DE" sz="13800" b="1" dirty="0">
                  <a:solidFill>
                    <a:srgbClr val="502E8A">
                      <a:alpha val="15000"/>
                    </a:srgbClr>
                  </a:solidFill>
                  <a:latin typeface="Montserrat" pitchFamily="2" charset="0"/>
                </a:endParaRPr>
              </a:p>
            </p:txBody>
          </p:sp>
          <p:sp>
            <p:nvSpPr>
              <p:cNvPr id="91" name="Textfeld 90">
                <a:extLst>
                  <a:ext uri="{FF2B5EF4-FFF2-40B4-BE49-F238E27FC236}">
                    <a16:creationId xmlns:a16="http://schemas.microsoft.com/office/drawing/2014/main" id="{734A0BB9-B9DD-B1D8-5DD3-8A8FB5F401FC}"/>
                  </a:ext>
                </a:extLst>
              </p:cNvPr>
              <p:cNvSpPr txBox="1"/>
              <p:nvPr/>
            </p:nvSpPr>
            <p:spPr>
              <a:xfrm>
                <a:off x="7470740" y="1890168"/>
                <a:ext cx="33676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Wichtige Ausrüstungs-</a:t>
                </a:r>
              </a:p>
              <a:p>
                <a:pPr algn="ctr"/>
                <a:r>
                  <a:rPr lang="de-DE" b="1" dirty="0" err="1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gegenstände</a:t>
                </a:r>
                <a:endParaRPr lang="de-DE" b="1" dirty="0">
                  <a:solidFill>
                    <a:srgbClr val="FFFFFF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endParaRPr>
              </a:p>
            </p:txBody>
          </p:sp>
          <p:sp>
            <p:nvSpPr>
              <p:cNvPr id="92" name="Textfeld 91">
                <a:extLst>
                  <a:ext uri="{FF2B5EF4-FFF2-40B4-BE49-F238E27FC236}">
                    <a16:creationId xmlns:a16="http://schemas.microsoft.com/office/drawing/2014/main" id="{A4C4426A-5225-FD9A-350E-60BB3A554F46}"/>
                  </a:ext>
                </a:extLst>
              </p:cNvPr>
              <p:cNvSpPr txBox="1"/>
              <p:nvPr/>
            </p:nvSpPr>
            <p:spPr>
              <a:xfrm>
                <a:off x="10544972" y="896283"/>
                <a:ext cx="9825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b="1" dirty="0">
                    <a:solidFill>
                      <a:srgbClr val="4292C6"/>
                    </a:solidFill>
                    <a:latin typeface="Montserrat" pitchFamily="2" charset="0"/>
                  </a:rPr>
                  <a:t>5</a:t>
                </a:r>
              </a:p>
            </p:txBody>
          </p:sp>
        </p:grpSp>
        <p:pic>
          <p:nvPicPr>
            <p:cNvPr id="88" name="Grafik 87" descr="Fausthandschuhe Silhouette">
              <a:extLst>
                <a:ext uri="{FF2B5EF4-FFF2-40B4-BE49-F238E27FC236}">
                  <a16:creationId xmlns:a16="http://schemas.microsoft.com/office/drawing/2014/main" id="{DC46A74E-6DE7-6268-4A44-AA34389B1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-805948" y="3429482"/>
              <a:ext cx="1331879" cy="13318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3" name="Gruppe 6">
            <a:extLst>
              <a:ext uri="{FF2B5EF4-FFF2-40B4-BE49-F238E27FC236}">
                <a16:creationId xmlns:a16="http://schemas.microsoft.com/office/drawing/2014/main" id="{07FB793F-DE68-3FE7-1FA1-D8417152FEE0}"/>
              </a:ext>
            </a:extLst>
          </p:cNvPr>
          <p:cNvGrpSpPr/>
          <p:nvPr/>
        </p:nvGrpSpPr>
        <p:grpSpPr>
          <a:xfrm>
            <a:off x="-18724203" y="26444"/>
            <a:ext cx="11886047" cy="6858000"/>
            <a:chOff x="-9321217" y="26444"/>
            <a:chExt cx="11886047" cy="6858000"/>
          </a:xfrm>
        </p:grpSpPr>
        <p:grpSp>
          <p:nvGrpSpPr>
            <p:cNvPr id="94" name="Gruppe 1">
              <a:extLst>
                <a:ext uri="{FF2B5EF4-FFF2-40B4-BE49-F238E27FC236}">
                  <a16:creationId xmlns:a16="http://schemas.microsoft.com/office/drawing/2014/main" id="{7715BF96-29D2-6768-65DA-0D647D264D2D}"/>
                </a:ext>
              </a:extLst>
            </p:cNvPr>
            <p:cNvGrpSpPr/>
            <p:nvPr/>
          </p:nvGrpSpPr>
          <p:grpSpPr>
            <a:xfrm>
              <a:off x="-9321217" y="26444"/>
              <a:ext cx="11886047" cy="6858000"/>
              <a:chOff x="0" y="0"/>
              <a:chExt cx="11886047" cy="6858000"/>
            </a:xfrm>
          </p:grpSpPr>
          <p:sp>
            <p:nvSpPr>
              <p:cNvPr id="96" name="Freihandform: Form 95">
                <a:extLst>
                  <a:ext uri="{FF2B5EF4-FFF2-40B4-BE49-F238E27FC236}">
                    <a16:creationId xmlns:a16="http://schemas.microsoft.com/office/drawing/2014/main" id="{472E78B6-F6C7-8464-09F6-2E61B3712927}"/>
                  </a:ext>
                </a:extLst>
              </p:cNvPr>
              <p:cNvSpPr/>
              <p:nvPr/>
            </p:nvSpPr>
            <p:spPr>
              <a:xfrm>
                <a:off x="0" y="0"/>
                <a:ext cx="11157399" cy="6858000"/>
              </a:xfrm>
              <a:custGeom>
                <a:avLst/>
                <a:gdLst>
                  <a:gd name="connsiteX0" fmla="*/ 0 w 11157399"/>
                  <a:gd name="connsiteY0" fmla="*/ 0 h 6858000"/>
                  <a:gd name="connsiteX1" fmla="*/ 10417175 w 11157399"/>
                  <a:gd name="connsiteY1" fmla="*/ 0 h 6858000"/>
                  <a:gd name="connsiteX2" fmla="*/ 10417175 w 11157399"/>
                  <a:gd name="connsiteY2" fmla="*/ 885032 h 6858000"/>
                  <a:gd name="connsiteX3" fmla="*/ 10990481 w 11157399"/>
                  <a:gd name="connsiteY3" fmla="*/ 885032 h 6858000"/>
                  <a:gd name="connsiteX4" fmla="*/ 11157399 w 11157399"/>
                  <a:gd name="connsiteY4" fmla="*/ 1051950 h 6858000"/>
                  <a:gd name="connsiteX5" fmla="*/ 11157399 w 11157399"/>
                  <a:gd name="connsiteY5" fmla="*/ 1719600 h 6858000"/>
                  <a:gd name="connsiteX6" fmla="*/ 10990481 w 11157399"/>
                  <a:gd name="connsiteY6" fmla="*/ 1886518 h 6858000"/>
                  <a:gd name="connsiteX7" fmla="*/ 10417175 w 11157399"/>
                  <a:gd name="connsiteY7" fmla="*/ 1886518 h 6858000"/>
                  <a:gd name="connsiteX8" fmla="*/ 10417175 w 11157399"/>
                  <a:gd name="connsiteY8" fmla="*/ 6858000 h 6858000"/>
                  <a:gd name="connsiteX9" fmla="*/ 0 w 11157399"/>
                  <a:gd name="connsiteY9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57399" h="6858000">
                    <a:moveTo>
                      <a:pt x="0" y="0"/>
                    </a:moveTo>
                    <a:lnTo>
                      <a:pt x="10417175" y="0"/>
                    </a:lnTo>
                    <a:lnTo>
                      <a:pt x="10417175" y="885032"/>
                    </a:lnTo>
                    <a:lnTo>
                      <a:pt x="10990481" y="885032"/>
                    </a:lnTo>
                    <a:cubicBezTo>
                      <a:pt x="11082667" y="885032"/>
                      <a:pt x="11157399" y="959764"/>
                      <a:pt x="11157399" y="1051950"/>
                    </a:cubicBezTo>
                    <a:lnTo>
                      <a:pt x="11157399" y="1719600"/>
                    </a:lnTo>
                    <a:cubicBezTo>
                      <a:pt x="11157399" y="1811786"/>
                      <a:pt x="11082667" y="1886518"/>
                      <a:pt x="10990481" y="1886518"/>
                    </a:cubicBezTo>
                    <a:lnTo>
                      <a:pt x="10417175" y="1886518"/>
                    </a:lnTo>
                    <a:lnTo>
                      <a:pt x="10417175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C6DBEF"/>
              </a:solidFill>
              <a:ln>
                <a:noFill/>
              </a:ln>
              <a:effectLst>
                <a:outerShdw blurRad="127000" dist="63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 dirty="0"/>
              </a:p>
            </p:txBody>
          </p:sp>
          <p:sp>
            <p:nvSpPr>
              <p:cNvPr id="97" name="Textfeld 96">
                <a:extLst>
                  <a:ext uri="{FF2B5EF4-FFF2-40B4-BE49-F238E27FC236}">
                    <a16:creationId xmlns:a16="http://schemas.microsoft.com/office/drawing/2014/main" id="{00A29CFA-44D3-4F02-62E0-5F79E1BB548B}"/>
                  </a:ext>
                </a:extLst>
              </p:cNvPr>
              <p:cNvSpPr txBox="1"/>
              <p:nvPr/>
            </p:nvSpPr>
            <p:spPr>
              <a:xfrm>
                <a:off x="6423102" y="36592"/>
                <a:ext cx="5462945" cy="2215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b="1" dirty="0">
                    <a:solidFill>
                      <a:srgbClr val="502E8A">
                        <a:alpha val="15000"/>
                      </a:srgbClr>
                    </a:solidFill>
                    <a:latin typeface="Montserrat" pitchFamily="2" charset="0"/>
                  </a:rPr>
                  <a:t>06</a:t>
                </a:r>
                <a:endParaRPr lang="de-DE" sz="13800" b="1" dirty="0">
                  <a:solidFill>
                    <a:srgbClr val="502E8A">
                      <a:alpha val="15000"/>
                    </a:srgbClr>
                  </a:solidFill>
                  <a:latin typeface="Montserrat" pitchFamily="2" charset="0"/>
                </a:endParaRPr>
              </a:p>
            </p:txBody>
          </p:sp>
          <p:sp>
            <p:nvSpPr>
              <p:cNvPr id="98" name="Textfeld 97">
                <a:extLst>
                  <a:ext uri="{FF2B5EF4-FFF2-40B4-BE49-F238E27FC236}">
                    <a16:creationId xmlns:a16="http://schemas.microsoft.com/office/drawing/2014/main" id="{97678EDA-3A7C-2704-A049-E04B93FE900A}"/>
                  </a:ext>
                </a:extLst>
              </p:cNvPr>
              <p:cNvSpPr txBox="1"/>
              <p:nvPr/>
            </p:nvSpPr>
            <p:spPr>
              <a:xfrm>
                <a:off x="7470740" y="1890168"/>
                <a:ext cx="336766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Absprachen</a:t>
                </a:r>
              </a:p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und</a:t>
                </a:r>
              </a:p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Regeln</a:t>
                </a:r>
              </a:p>
            </p:txBody>
          </p:sp>
          <p:sp>
            <p:nvSpPr>
              <p:cNvPr id="99" name="Textfeld 98">
                <a:extLst>
                  <a:ext uri="{FF2B5EF4-FFF2-40B4-BE49-F238E27FC236}">
                    <a16:creationId xmlns:a16="http://schemas.microsoft.com/office/drawing/2014/main" id="{70A01BF1-C191-D48F-53B1-A2AD38D97580}"/>
                  </a:ext>
                </a:extLst>
              </p:cNvPr>
              <p:cNvSpPr txBox="1"/>
              <p:nvPr/>
            </p:nvSpPr>
            <p:spPr>
              <a:xfrm>
                <a:off x="10544972" y="896283"/>
                <a:ext cx="9825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b="1" dirty="0">
                    <a:solidFill>
                      <a:srgbClr val="9ECAE1"/>
                    </a:solidFill>
                    <a:latin typeface="Montserrat" pitchFamily="2" charset="0"/>
                  </a:rPr>
                  <a:t>6</a:t>
                </a:r>
              </a:p>
            </p:txBody>
          </p:sp>
        </p:grpSp>
        <p:pic>
          <p:nvPicPr>
            <p:cNvPr id="95" name="Grafik 94" descr="Klemmbrett abgehakt Silhouette">
              <a:extLst>
                <a:ext uri="{FF2B5EF4-FFF2-40B4-BE49-F238E27FC236}">
                  <a16:creationId xmlns:a16="http://schemas.microsoft.com/office/drawing/2014/main" id="{32B17384-20F4-74BF-5B97-DAF7E9201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-805948" y="3429482"/>
              <a:ext cx="1331879" cy="13318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0" name="Gruppe 7">
            <a:extLst>
              <a:ext uri="{FF2B5EF4-FFF2-40B4-BE49-F238E27FC236}">
                <a16:creationId xmlns:a16="http://schemas.microsoft.com/office/drawing/2014/main" id="{DF7965A0-74DA-29B2-408F-C1863DBD911B}"/>
              </a:ext>
            </a:extLst>
          </p:cNvPr>
          <p:cNvGrpSpPr/>
          <p:nvPr/>
        </p:nvGrpSpPr>
        <p:grpSpPr>
          <a:xfrm>
            <a:off x="-19537321" y="26444"/>
            <a:ext cx="11886047" cy="6858000"/>
            <a:chOff x="-9321217" y="26444"/>
            <a:chExt cx="11886047" cy="6858000"/>
          </a:xfrm>
        </p:grpSpPr>
        <p:grpSp>
          <p:nvGrpSpPr>
            <p:cNvPr id="101" name="Gruppe 1">
              <a:extLst>
                <a:ext uri="{FF2B5EF4-FFF2-40B4-BE49-F238E27FC236}">
                  <a16:creationId xmlns:a16="http://schemas.microsoft.com/office/drawing/2014/main" id="{4806AF7A-4F69-BA17-ADB1-6DD22D50E5AD}"/>
                </a:ext>
              </a:extLst>
            </p:cNvPr>
            <p:cNvGrpSpPr/>
            <p:nvPr/>
          </p:nvGrpSpPr>
          <p:grpSpPr>
            <a:xfrm>
              <a:off x="-9321217" y="26444"/>
              <a:ext cx="11886047" cy="6858000"/>
              <a:chOff x="0" y="0"/>
              <a:chExt cx="11886047" cy="6858000"/>
            </a:xfrm>
          </p:grpSpPr>
          <p:sp>
            <p:nvSpPr>
              <p:cNvPr id="103" name="Freihandform: Form 102">
                <a:extLst>
                  <a:ext uri="{FF2B5EF4-FFF2-40B4-BE49-F238E27FC236}">
                    <a16:creationId xmlns:a16="http://schemas.microsoft.com/office/drawing/2014/main" id="{795AAC52-6AD6-9097-97A4-2A6EB90AF8BC}"/>
                  </a:ext>
                </a:extLst>
              </p:cNvPr>
              <p:cNvSpPr/>
              <p:nvPr/>
            </p:nvSpPr>
            <p:spPr>
              <a:xfrm>
                <a:off x="0" y="0"/>
                <a:ext cx="11157399" cy="6858000"/>
              </a:xfrm>
              <a:custGeom>
                <a:avLst/>
                <a:gdLst>
                  <a:gd name="connsiteX0" fmla="*/ 0 w 11157399"/>
                  <a:gd name="connsiteY0" fmla="*/ 0 h 6858000"/>
                  <a:gd name="connsiteX1" fmla="*/ 10417175 w 11157399"/>
                  <a:gd name="connsiteY1" fmla="*/ 0 h 6858000"/>
                  <a:gd name="connsiteX2" fmla="*/ 10417175 w 11157399"/>
                  <a:gd name="connsiteY2" fmla="*/ 885032 h 6858000"/>
                  <a:gd name="connsiteX3" fmla="*/ 10990481 w 11157399"/>
                  <a:gd name="connsiteY3" fmla="*/ 885032 h 6858000"/>
                  <a:gd name="connsiteX4" fmla="*/ 11157399 w 11157399"/>
                  <a:gd name="connsiteY4" fmla="*/ 1051950 h 6858000"/>
                  <a:gd name="connsiteX5" fmla="*/ 11157399 w 11157399"/>
                  <a:gd name="connsiteY5" fmla="*/ 1719600 h 6858000"/>
                  <a:gd name="connsiteX6" fmla="*/ 10990481 w 11157399"/>
                  <a:gd name="connsiteY6" fmla="*/ 1886518 h 6858000"/>
                  <a:gd name="connsiteX7" fmla="*/ 10417175 w 11157399"/>
                  <a:gd name="connsiteY7" fmla="*/ 1886518 h 6858000"/>
                  <a:gd name="connsiteX8" fmla="*/ 10417175 w 11157399"/>
                  <a:gd name="connsiteY8" fmla="*/ 6858000 h 6858000"/>
                  <a:gd name="connsiteX9" fmla="*/ 0 w 11157399"/>
                  <a:gd name="connsiteY9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57399" h="6858000">
                    <a:moveTo>
                      <a:pt x="0" y="0"/>
                    </a:moveTo>
                    <a:lnTo>
                      <a:pt x="10417175" y="0"/>
                    </a:lnTo>
                    <a:lnTo>
                      <a:pt x="10417175" y="885032"/>
                    </a:lnTo>
                    <a:lnTo>
                      <a:pt x="10990481" y="885032"/>
                    </a:lnTo>
                    <a:cubicBezTo>
                      <a:pt x="11082667" y="885032"/>
                      <a:pt x="11157399" y="959764"/>
                      <a:pt x="11157399" y="1051950"/>
                    </a:cubicBezTo>
                    <a:lnTo>
                      <a:pt x="11157399" y="1719600"/>
                    </a:lnTo>
                    <a:cubicBezTo>
                      <a:pt x="11157399" y="1811786"/>
                      <a:pt x="11082667" y="1886518"/>
                      <a:pt x="10990481" y="1886518"/>
                    </a:cubicBezTo>
                    <a:lnTo>
                      <a:pt x="10417175" y="1886518"/>
                    </a:lnTo>
                    <a:lnTo>
                      <a:pt x="10417175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EFF3FF"/>
              </a:solidFill>
              <a:ln>
                <a:noFill/>
              </a:ln>
              <a:effectLst>
                <a:outerShdw blurRad="127000" dist="63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 dirty="0"/>
              </a:p>
            </p:txBody>
          </p:sp>
          <p:sp>
            <p:nvSpPr>
              <p:cNvPr id="104" name="Textfeld 103">
                <a:extLst>
                  <a:ext uri="{FF2B5EF4-FFF2-40B4-BE49-F238E27FC236}">
                    <a16:creationId xmlns:a16="http://schemas.microsoft.com/office/drawing/2014/main" id="{E8DEE713-1B52-333E-7C1C-3588C44C2428}"/>
                  </a:ext>
                </a:extLst>
              </p:cNvPr>
              <p:cNvSpPr txBox="1"/>
              <p:nvPr/>
            </p:nvSpPr>
            <p:spPr>
              <a:xfrm>
                <a:off x="6423102" y="36592"/>
                <a:ext cx="5462945" cy="2215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b="1" dirty="0">
                    <a:solidFill>
                      <a:srgbClr val="502E8A">
                        <a:alpha val="15000"/>
                      </a:srgbClr>
                    </a:solidFill>
                    <a:latin typeface="Montserrat" pitchFamily="2" charset="0"/>
                  </a:rPr>
                  <a:t>07</a:t>
                </a:r>
                <a:endParaRPr lang="de-DE" sz="13800" b="1" dirty="0">
                  <a:solidFill>
                    <a:srgbClr val="502E8A">
                      <a:alpha val="15000"/>
                    </a:srgbClr>
                  </a:solidFill>
                  <a:latin typeface="Montserrat" pitchFamily="2" charset="0"/>
                </a:endParaRPr>
              </a:p>
            </p:txBody>
          </p:sp>
          <p:sp>
            <p:nvSpPr>
              <p:cNvPr id="105" name="Textfeld 104">
                <a:extLst>
                  <a:ext uri="{FF2B5EF4-FFF2-40B4-BE49-F238E27FC236}">
                    <a16:creationId xmlns:a16="http://schemas.microsoft.com/office/drawing/2014/main" id="{78565130-2B63-14B1-BA08-4FE18B980C64}"/>
                  </a:ext>
                </a:extLst>
              </p:cNvPr>
              <p:cNvSpPr txBox="1"/>
              <p:nvPr/>
            </p:nvSpPr>
            <p:spPr>
              <a:xfrm>
                <a:off x="7470740" y="1890168"/>
                <a:ext cx="336766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Reisepass</a:t>
                </a:r>
              </a:p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und</a:t>
                </a:r>
              </a:p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Personalausweis</a:t>
                </a:r>
              </a:p>
            </p:txBody>
          </p:sp>
          <p:sp>
            <p:nvSpPr>
              <p:cNvPr id="106" name="Textfeld 105">
                <a:extLst>
                  <a:ext uri="{FF2B5EF4-FFF2-40B4-BE49-F238E27FC236}">
                    <a16:creationId xmlns:a16="http://schemas.microsoft.com/office/drawing/2014/main" id="{4248F1BC-8189-CDA8-6911-AE80F410CBEE}"/>
                  </a:ext>
                </a:extLst>
              </p:cNvPr>
              <p:cNvSpPr txBox="1"/>
              <p:nvPr/>
            </p:nvSpPr>
            <p:spPr>
              <a:xfrm>
                <a:off x="10544972" y="896283"/>
                <a:ext cx="9825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b="1" dirty="0">
                    <a:solidFill>
                      <a:srgbClr val="C6DBEF"/>
                    </a:solidFill>
                    <a:latin typeface="Montserrat" pitchFamily="2" charset="0"/>
                  </a:rPr>
                  <a:t>7</a:t>
                </a:r>
              </a:p>
            </p:txBody>
          </p:sp>
        </p:grpSp>
        <p:pic>
          <p:nvPicPr>
            <p:cNvPr id="102" name="Grafik 101" descr="Männliches Profil Silhouette">
              <a:extLst>
                <a:ext uri="{FF2B5EF4-FFF2-40B4-BE49-F238E27FC236}">
                  <a16:creationId xmlns:a16="http://schemas.microsoft.com/office/drawing/2014/main" id="{407BD489-C9DA-A1E9-034B-11011E422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-805948" y="3429482"/>
              <a:ext cx="1331879" cy="13318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7292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VERZEICHNIS">
            <a:extLst>
              <a:ext uri="{FF2B5EF4-FFF2-40B4-BE49-F238E27FC236}">
                <a16:creationId xmlns:a16="http://schemas.microsoft.com/office/drawing/2014/main" id="{2CF55EED-BA0F-37A5-5DC9-0731F06B60C0}"/>
              </a:ext>
            </a:extLst>
          </p:cNvPr>
          <p:cNvSpPr txBox="1"/>
          <p:nvPr/>
        </p:nvSpPr>
        <p:spPr>
          <a:xfrm>
            <a:off x="15250921" y="2974955"/>
            <a:ext cx="6712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anose="020B0606020202050201" pitchFamily="34" charset="0"/>
              </a:rPr>
              <a:t>Inhaltsverzeichnis</a:t>
            </a:r>
          </a:p>
        </p:txBody>
      </p:sp>
      <p:sp>
        <p:nvSpPr>
          <p:cNvPr id="4" name="Name - Thema">
            <a:extLst>
              <a:ext uri="{FF2B5EF4-FFF2-40B4-BE49-F238E27FC236}">
                <a16:creationId xmlns:a16="http://schemas.microsoft.com/office/drawing/2014/main" id="{31AE9C45-5204-3A0E-0046-485ACDE9130E}"/>
              </a:ext>
            </a:extLst>
          </p:cNvPr>
          <p:cNvSpPr txBox="1"/>
          <p:nvPr/>
        </p:nvSpPr>
        <p:spPr>
          <a:xfrm>
            <a:off x="15488051" y="2562943"/>
            <a:ext cx="6032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E3A3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ush Script MT" panose="03060802040406070304" pitchFamily="66" charset="0"/>
              </a:rPr>
              <a:t>Wintersportfahrt</a:t>
            </a:r>
          </a:p>
        </p:txBody>
      </p:sp>
      <p:grpSp>
        <p:nvGrpSpPr>
          <p:cNvPr id="5" name="Gruppe 1">
            <a:extLst>
              <a:ext uri="{FF2B5EF4-FFF2-40B4-BE49-F238E27FC236}">
                <a16:creationId xmlns:a16="http://schemas.microsoft.com/office/drawing/2014/main" id="{D9EFBD92-47E9-53E7-5E72-73AB1ADDC2A0}"/>
              </a:ext>
            </a:extLst>
          </p:cNvPr>
          <p:cNvGrpSpPr/>
          <p:nvPr/>
        </p:nvGrpSpPr>
        <p:grpSpPr>
          <a:xfrm>
            <a:off x="10851884" y="9525"/>
            <a:ext cx="11886047" cy="6858000"/>
            <a:chOff x="-5417457" y="9525"/>
            <a:chExt cx="11886047" cy="6858000"/>
          </a:xfrm>
        </p:grpSpPr>
        <p:grpSp>
          <p:nvGrpSpPr>
            <p:cNvPr id="6" name="Gruppe 1">
              <a:extLst>
                <a:ext uri="{FF2B5EF4-FFF2-40B4-BE49-F238E27FC236}">
                  <a16:creationId xmlns:a16="http://schemas.microsoft.com/office/drawing/2014/main" id="{63957389-9603-6EB3-D60C-8CCD234A6CB8}"/>
                </a:ext>
              </a:extLst>
            </p:cNvPr>
            <p:cNvGrpSpPr/>
            <p:nvPr/>
          </p:nvGrpSpPr>
          <p:grpSpPr>
            <a:xfrm>
              <a:off x="-5417457" y="9525"/>
              <a:ext cx="11886047" cy="6858000"/>
              <a:chOff x="0" y="0"/>
              <a:chExt cx="11886047" cy="6858000"/>
            </a:xfrm>
          </p:grpSpPr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5F7FDA02-7246-4A35-B499-844699158C58}"/>
                  </a:ext>
                </a:extLst>
              </p:cNvPr>
              <p:cNvSpPr/>
              <p:nvPr/>
            </p:nvSpPr>
            <p:spPr>
              <a:xfrm>
                <a:off x="0" y="0"/>
                <a:ext cx="11157403" cy="6858000"/>
              </a:xfrm>
              <a:custGeom>
                <a:avLst/>
                <a:gdLst>
                  <a:gd name="connsiteX0" fmla="*/ 0 w 11157403"/>
                  <a:gd name="connsiteY0" fmla="*/ 0 h 6858000"/>
                  <a:gd name="connsiteX1" fmla="*/ 10417175 w 11157403"/>
                  <a:gd name="connsiteY1" fmla="*/ 0 h 6858000"/>
                  <a:gd name="connsiteX2" fmla="*/ 10417175 w 11157403"/>
                  <a:gd name="connsiteY2" fmla="*/ 5343752 h 6858000"/>
                  <a:gd name="connsiteX3" fmla="*/ 10990485 w 11157403"/>
                  <a:gd name="connsiteY3" fmla="*/ 5343752 h 6858000"/>
                  <a:gd name="connsiteX4" fmla="*/ 11157403 w 11157403"/>
                  <a:gd name="connsiteY4" fmla="*/ 5510670 h 6858000"/>
                  <a:gd name="connsiteX5" fmla="*/ 11157403 w 11157403"/>
                  <a:gd name="connsiteY5" fmla="*/ 6178320 h 6858000"/>
                  <a:gd name="connsiteX6" fmla="*/ 10990485 w 11157403"/>
                  <a:gd name="connsiteY6" fmla="*/ 6345238 h 6858000"/>
                  <a:gd name="connsiteX7" fmla="*/ 10417175 w 11157403"/>
                  <a:gd name="connsiteY7" fmla="*/ 6345238 h 6858000"/>
                  <a:gd name="connsiteX8" fmla="*/ 10417175 w 11157403"/>
                  <a:gd name="connsiteY8" fmla="*/ 6858000 h 6858000"/>
                  <a:gd name="connsiteX9" fmla="*/ 0 w 11157403"/>
                  <a:gd name="connsiteY9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57403" h="6858000">
                    <a:moveTo>
                      <a:pt x="0" y="0"/>
                    </a:moveTo>
                    <a:lnTo>
                      <a:pt x="10417175" y="0"/>
                    </a:lnTo>
                    <a:lnTo>
                      <a:pt x="10417175" y="5343752"/>
                    </a:lnTo>
                    <a:lnTo>
                      <a:pt x="10990485" y="5343752"/>
                    </a:lnTo>
                    <a:cubicBezTo>
                      <a:pt x="11082671" y="5343752"/>
                      <a:pt x="11157403" y="5418484"/>
                      <a:pt x="11157403" y="5510670"/>
                    </a:cubicBezTo>
                    <a:lnTo>
                      <a:pt x="11157403" y="6178320"/>
                    </a:lnTo>
                    <a:cubicBezTo>
                      <a:pt x="11157403" y="6270506"/>
                      <a:pt x="11082671" y="6345238"/>
                      <a:pt x="10990485" y="6345238"/>
                    </a:cubicBezTo>
                    <a:lnTo>
                      <a:pt x="10417175" y="6345238"/>
                    </a:lnTo>
                    <a:lnTo>
                      <a:pt x="10417175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084594"/>
              </a:solidFill>
              <a:ln>
                <a:noFill/>
              </a:ln>
              <a:effectLst>
                <a:outerShdw blurRad="127000" dist="63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 dirty="0"/>
              </a:p>
            </p:txBody>
          </p:sp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170872D2-6F9C-8765-4741-65809E78F78B}"/>
                  </a:ext>
                </a:extLst>
              </p:cNvPr>
              <p:cNvSpPr txBox="1"/>
              <p:nvPr/>
            </p:nvSpPr>
            <p:spPr>
              <a:xfrm>
                <a:off x="6423102" y="36592"/>
                <a:ext cx="5462945" cy="2215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b="1" dirty="0">
                    <a:solidFill>
                      <a:srgbClr val="FFFFFF">
                        <a:alpha val="15000"/>
                      </a:srgbClr>
                    </a:solidFill>
                    <a:latin typeface="Montserrat" pitchFamily="2" charset="0"/>
                  </a:rPr>
                  <a:t>01</a:t>
                </a:r>
                <a:endParaRPr lang="de-DE" sz="13800" b="1" dirty="0">
                  <a:solidFill>
                    <a:srgbClr val="FFFFFF">
                      <a:alpha val="15000"/>
                    </a:srgbClr>
                  </a:solidFill>
                  <a:latin typeface="Montserrat" pitchFamily="2" charset="0"/>
                </a:endParaRPr>
              </a:p>
            </p:txBody>
          </p:sp>
          <p:sp>
            <p:nvSpPr>
              <p:cNvPr id="70" name="Textfeld 69">
                <a:extLst>
                  <a:ext uri="{FF2B5EF4-FFF2-40B4-BE49-F238E27FC236}">
                    <a16:creationId xmlns:a16="http://schemas.microsoft.com/office/drawing/2014/main" id="{2ABFDD06-9A25-EC20-E8F1-56FDFF83409C}"/>
                  </a:ext>
                </a:extLst>
              </p:cNvPr>
              <p:cNvSpPr txBox="1"/>
              <p:nvPr/>
            </p:nvSpPr>
            <p:spPr>
              <a:xfrm>
                <a:off x="7470740" y="1890168"/>
                <a:ext cx="336766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Wintersportfahrt:</a:t>
                </a:r>
              </a:p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Wesentliche</a:t>
                </a:r>
              </a:p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Informationen</a:t>
                </a:r>
              </a:p>
            </p:txBody>
          </p:sp>
          <p:sp>
            <p:nvSpPr>
              <p:cNvPr id="71" name="Textfeld 70">
                <a:extLst>
                  <a:ext uri="{FF2B5EF4-FFF2-40B4-BE49-F238E27FC236}">
                    <a16:creationId xmlns:a16="http://schemas.microsoft.com/office/drawing/2014/main" id="{6E978832-B013-DD9C-722E-0079AB25BA80}"/>
                  </a:ext>
                </a:extLst>
              </p:cNvPr>
              <p:cNvSpPr txBox="1"/>
              <p:nvPr/>
            </p:nvSpPr>
            <p:spPr>
              <a:xfrm>
                <a:off x="10544972" y="5369778"/>
                <a:ext cx="9825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b="1" dirty="0">
                    <a:solidFill>
                      <a:srgbClr val="C2BFD0"/>
                    </a:solidFill>
                    <a:latin typeface="Montserrat" pitchFamily="2" charset="0"/>
                  </a:rPr>
                  <a:t>1</a:t>
                </a:r>
              </a:p>
            </p:txBody>
          </p:sp>
        </p:grpSp>
        <p:pic>
          <p:nvPicPr>
            <p:cNvPr id="10" name="Grafik 9" descr="Skigondel Silhouette">
              <a:extLst>
                <a:ext uri="{FF2B5EF4-FFF2-40B4-BE49-F238E27FC236}">
                  <a16:creationId xmlns:a16="http://schemas.microsoft.com/office/drawing/2014/main" id="{0B287C38-F9BE-173D-9FAC-0A705A985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16056" y="3675402"/>
              <a:ext cx="1425661" cy="142566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2" name="Gruppe 2">
            <a:extLst>
              <a:ext uri="{FF2B5EF4-FFF2-40B4-BE49-F238E27FC236}">
                <a16:creationId xmlns:a16="http://schemas.microsoft.com/office/drawing/2014/main" id="{F1542B70-A2EC-C275-3D7E-1B18747080BE}"/>
              </a:ext>
            </a:extLst>
          </p:cNvPr>
          <p:cNvGrpSpPr/>
          <p:nvPr/>
        </p:nvGrpSpPr>
        <p:grpSpPr>
          <a:xfrm>
            <a:off x="10563862" y="1572"/>
            <a:ext cx="11886048" cy="6858000"/>
            <a:chOff x="-6758533" y="1572"/>
            <a:chExt cx="11886048" cy="6858000"/>
          </a:xfrm>
        </p:grpSpPr>
        <p:grpSp>
          <p:nvGrpSpPr>
            <p:cNvPr id="73" name="Gruppe 2">
              <a:extLst>
                <a:ext uri="{FF2B5EF4-FFF2-40B4-BE49-F238E27FC236}">
                  <a16:creationId xmlns:a16="http://schemas.microsoft.com/office/drawing/2014/main" id="{F2F47B18-DDF5-FC0D-889C-798B44A2D1FF}"/>
                </a:ext>
              </a:extLst>
            </p:cNvPr>
            <p:cNvGrpSpPr/>
            <p:nvPr/>
          </p:nvGrpSpPr>
          <p:grpSpPr>
            <a:xfrm>
              <a:off x="-6758533" y="1572"/>
              <a:ext cx="11886048" cy="6858000"/>
              <a:chOff x="-1" y="0"/>
              <a:chExt cx="11886048" cy="6858000"/>
            </a:xfrm>
          </p:grpSpPr>
          <p:sp>
            <p:nvSpPr>
              <p:cNvPr id="75" name="Freihandform: Form 74">
                <a:extLst>
                  <a:ext uri="{FF2B5EF4-FFF2-40B4-BE49-F238E27FC236}">
                    <a16:creationId xmlns:a16="http://schemas.microsoft.com/office/drawing/2014/main" id="{81477FFF-8B18-3EAB-49F8-110231E9BE60}"/>
                  </a:ext>
                </a:extLst>
              </p:cNvPr>
              <p:cNvSpPr/>
              <p:nvPr/>
            </p:nvSpPr>
            <p:spPr>
              <a:xfrm>
                <a:off x="-1" y="0"/>
                <a:ext cx="11157400" cy="6858000"/>
              </a:xfrm>
              <a:custGeom>
                <a:avLst/>
                <a:gdLst>
                  <a:gd name="connsiteX0" fmla="*/ 0 w 11157400"/>
                  <a:gd name="connsiteY0" fmla="*/ 0 h 6858000"/>
                  <a:gd name="connsiteX1" fmla="*/ 10417175 w 11157400"/>
                  <a:gd name="connsiteY1" fmla="*/ 0 h 6858000"/>
                  <a:gd name="connsiteX2" fmla="*/ 10417175 w 11157400"/>
                  <a:gd name="connsiteY2" fmla="*/ 3857512 h 6858000"/>
                  <a:gd name="connsiteX3" fmla="*/ 10990482 w 11157400"/>
                  <a:gd name="connsiteY3" fmla="*/ 3857512 h 6858000"/>
                  <a:gd name="connsiteX4" fmla="*/ 11157400 w 11157400"/>
                  <a:gd name="connsiteY4" fmla="*/ 4024430 h 6858000"/>
                  <a:gd name="connsiteX5" fmla="*/ 11157400 w 11157400"/>
                  <a:gd name="connsiteY5" fmla="*/ 4692080 h 6858000"/>
                  <a:gd name="connsiteX6" fmla="*/ 10990482 w 11157400"/>
                  <a:gd name="connsiteY6" fmla="*/ 4858998 h 6858000"/>
                  <a:gd name="connsiteX7" fmla="*/ 10417175 w 11157400"/>
                  <a:gd name="connsiteY7" fmla="*/ 4858998 h 6858000"/>
                  <a:gd name="connsiteX8" fmla="*/ 10417175 w 11157400"/>
                  <a:gd name="connsiteY8" fmla="*/ 6858000 h 6858000"/>
                  <a:gd name="connsiteX9" fmla="*/ 0 w 11157400"/>
                  <a:gd name="connsiteY9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57400" h="6858000">
                    <a:moveTo>
                      <a:pt x="0" y="0"/>
                    </a:moveTo>
                    <a:lnTo>
                      <a:pt x="10417175" y="0"/>
                    </a:lnTo>
                    <a:lnTo>
                      <a:pt x="10417175" y="3857512"/>
                    </a:lnTo>
                    <a:lnTo>
                      <a:pt x="10990482" y="3857512"/>
                    </a:lnTo>
                    <a:cubicBezTo>
                      <a:pt x="11082668" y="3857512"/>
                      <a:pt x="11157400" y="3932244"/>
                      <a:pt x="11157400" y="4024430"/>
                    </a:cubicBezTo>
                    <a:lnTo>
                      <a:pt x="11157400" y="4692080"/>
                    </a:lnTo>
                    <a:cubicBezTo>
                      <a:pt x="11157400" y="4784266"/>
                      <a:pt x="11082668" y="4858998"/>
                      <a:pt x="10990482" y="4858998"/>
                    </a:cubicBezTo>
                    <a:lnTo>
                      <a:pt x="10417175" y="4858998"/>
                    </a:lnTo>
                    <a:lnTo>
                      <a:pt x="10417175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2171B5"/>
              </a:solidFill>
              <a:ln>
                <a:noFill/>
              </a:ln>
              <a:effectLst>
                <a:outerShdw blurRad="127000" dist="63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 dirty="0"/>
              </a:p>
            </p:txBody>
          </p:sp>
          <p:sp>
            <p:nvSpPr>
              <p:cNvPr id="76" name="Textfeld 75">
                <a:extLst>
                  <a:ext uri="{FF2B5EF4-FFF2-40B4-BE49-F238E27FC236}">
                    <a16:creationId xmlns:a16="http://schemas.microsoft.com/office/drawing/2014/main" id="{AA4A569C-E466-CC65-453F-F3FCE2314BFC}"/>
                  </a:ext>
                </a:extLst>
              </p:cNvPr>
              <p:cNvSpPr txBox="1"/>
              <p:nvPr/>
            </p:nvSpPr>
            <p:spPr>
              <a:xfrm>
                <a:off x="6423102" y="36592"/>
                <a:ext cx="5462945" cy="2215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b="1">
                    <a:solidFill>
                      <a:srgbClr val="FFFFFF">
                        <a:alpha val="15000"/>
                      </a:srgbClr>
                    </a:solidFill>
                    <a:latin typeface="Montserrat" pitchFamily="2" charset="0"/>
                  </a:rPr>
                  <a:t>02</a:t>
                </a:r>
                <a:endParaRPr lang="de-DE" sz="13800" b="1" dirty="0">
                  <a:solidFill>
                    <a:srgbClr val="FFFFFF">
                      <a:alpha val="15000"/>
                    </a:srgbClr>
                  </a:solidFill>
                  <a:latin typeface="Montserrat" pitchFamily="2" charset="0"/>
                </a:endParaRPr>
              </a:p>
            </p:txBody>
          </p:sp>
          <p:sp>
            <p:nvSpPr>
              <p:cNvPr id="77" name="Textfeld 76">
                <a:extLst>
                  <a:ext uri="{FF2B5EF4-FFF2-40B4-BE49-F238E27FC236}">
                    <a16:creationId xmlns:a16="http://schemas.microsoft.com/office/drawing/2014/main" id="{B12BCCB8-ACC0-6469-1129-C83612F53239}"/>
                  </a:ext>
                </a:extLst>
              </p:cNvPr>
              <p:cNvSpPr txBox="1"/>
              <p:nvPr/>
            </p:nvSpPr>
            <p:spPr>
              <a:xfrm>
                <a:off x="7470740" y="1890168"/>
                <a:ext cx="33676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Leistungen</a:t>
                </a:r>
              </a:p>
            </p:txBody>
          </p:sp>
          <p:sp>
            <p:nvSpPr>
              <p:cNvPr id="78" name="Textfeld 77">
                <a:extLst>
                  <a:ext uri="{FF2B5EF4-FFF2-40B4-BE49-F238E27FC236}">
                    <a16:creationId xmlns:a16="http://schemas.microsoft.com/office/drawing/2014/main" id="{352C320C-8FA6-CAA5-4768-1C79B840CD61}"/>
                  </a:ext>
                </a:extLst>
              </p:cNvPr>
              <p:cNvSpPr txBox="1"/>
              <p:nvPr/>
            </p:nvSpPr>
            <p:spPr>
              <a:xfrm>
                <a:off x="10544972" y="4001294"/>
                <a:ext cx="9825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b="1" dirty="0">
                    <a:solidFill>
                      <a:srgbClr val="084594"/>
                    </a:solidFill>
                    <a:latin typeface="Montserrat" pitchFamily="2" charset="0"/>
                  </a:rPr>
                  <a:t>2</a:t>
                </a:r>
              </a:p>
            </p:txBody>
          </p:sp>
        </p:grpSp>
        <p:pic>
          <p:nvPicPr>
            <p:cNvPr id="74" name="Grafik 73" descr="Liste mit einfarbiger Füllung">
              <a:extLst>
                <a:ext uri="{FF2B5EF4-FFF2-40B4-BE49-F238E27FC236}">
                  <a16:creationId xmlns:a16="http://schemas.microsoft.com/office/drawing/2014/main" id="{2106E376-B2D3-0494-DA09-6FA1F06A3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389146" y="3594864"/>
              <a:ext cx="2024882" cy="20248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9" name="Gruppe 3">
            <a:extLst>
              <a:ext uri="{FF2B5EF4-FFF2-40B4-BE49-F238E27FC236}">
                <a16:creationId xmlns:a16="http://schemas.microsoft.com/office/drawing/2014/main" id="{6BEF7113-40E9-AC1D-7863-FAF322C7B84E}"/>
              </a:ext>
            </a:extLst>
          </p:cNvPr>
          <p:cNvGrpSpPr/>
          <p:nvPr/>
        </p:nvGrpSpPr>
        <p:grpSpPr>
          <a:xfrm>
            <a:off x="10273057" y="14008"/>
            <a:ext cx="11886047" cy="6858000"/>
            <a:chOff x="-8057160" y="14008"/>
            <a:chExt cx="11886047" cy="6858000"/>
          </a:xfrm>
        </p:grpSpPr>
        <p:grpSp>
          <p:nvGrpSpPr>
            <p:cNvPr id="80" name="Gruppe 3">
              <a:extLst>
                <a:ext uri="{FF2B5EF4-FFF2-40B4-BE49-F238E27FC236}">
                  <a16:creationId xmlns:a16="http://schemas.microsoft.com/office/drawing/2014/main" id="{3074AE55-B7B0-4A8D-44AD-C6A8A9DB79BC}"/>
                </a:ext>
              </a:extLst>
            </p:cNvPr>
            <p:cNvGrpSpPr/>
            <p:nvPr/>
          </p:nvGrpSpPr>
          <p:grpSpPr>
            <a:xfrm>
              <a:off x="-8057160" y="14008"/>
              <a:ext cx="11886047" cy="6858000"/>
              <a:chOff x="0" y="0"/>
              <a:chExt cx="11886047" cy="6858000"/>
            </a:xfrm>
          </p:grpSpPr>
          <p:sp>
            <p:nvSpPr>
              <p:cNvPr id="82" name="Freihandform: Form 81">
                <a:extLst>
                  <a:ext uri="{FF2B5EF4-FFF2-40B4-BE49-F238E27FC236}">
                    <a16:creationId xmlns:a16="http://schemas.microsoft.com/office/drawing/2014/main" id="{1DCF052F-E3AF-D6AD-C8BB-F68FB732CB8D}"/>
                  </a:ext>
                </a:extLst>
              </p:cNvPr>
              <p:cNvSpPr/>
              <p:nvPr/>
            </p:nvSpPr>
            <p:spPr>
              <a:xfrm>
                <a:off x="0" y="0"/>
                <a:ext cx="11157399" cy="6858000"/>
              </a:xfrm>
              <a:custGeom>
                <a:avLst/>
                <a:gdLst>
                  <a:gd name="connsiteX0" fmla="*/ 0 w 11157399"/>
                  <a:gd name="connsiteY0" fmla="*/ 0 h 6858000"/>
                  <a:gd name="connsiteX1" fmla="*/ 10417175 w 11157399"/>
                  <a:gd name="connsiteY1" fmla="*/ 0 h 6858000"/>
                  <a:gd name="connsiteX2" fmla="*/ 10417175 w 11157399"/>
                  <a:gd name="connsiteY2" fmla="*/ 2371272 h 6858000"/>
                  <a:gd name="connsiteX3" fmla="*/ 10990481 w 11157399"/>
                  <a:gd name="connsiteY3" fmla="*/ 2371272 h 6858000"/>
                  <a:gd name="connsiteX4" fmla="*/ 11157399 w 11157399"/>
                  <a:gd name="connsiteY4" fmla="*/ 2538190 h 6858000"/>
                  <a:gd name="connsiteX5" fmla="*/ 11157399 w 11157399"/>
                  <a:gd name="connsiteY5" fmla="*/ 3205840 h 6858000"/>
                  <a:gd name="connsiteX6" fmla="*/ 10990481 w 11157399"/>
                  <a:gd name="connsiteY6" fmla="*/ 3372758 h 6858000"/>
                  <a:gd name="connsiteX7" fmla="*/ 10417175 w 11157399"/>
                  <a:gd name="connsiteY7" fmla="*/ 3372758 h 6858000"/>
                  <a:gd name="connsiteX8" fmla="*/ 10417175 w 11157399"/>
                  <a:gd name="connsiteY8" fmla="*/ 6858000 h 6858000"/>
                  <a:gd name="connsiteX9" fmla="*/ 0 w 11157399"/>
                  <a:gd name="connsiteY9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57399" h="6858000">
                    <a:moveTo>
                      <a:pt x="0" y="0"/>
                    </a:moveTo>
                    <a:lnTo>
                      <a:pt x="10417175" y="0"/>
                    </a:lnTo>
                    <a:lnTo>
                      <a:pt x="10417175" y="2371272"/>
                    </a:lnTo>
                    <a:lnTo>
                      <a:pt x="10990481" y="2371272"/>
                    </a:lnTo>
                    <a:cubicBezTo>
                      <a:pt x="11082667" y="2371272"/>
                      <a:pt x="11157399" y="2446004"/>
                      <a:pt x="11157399" y="2538190"/>
                    </a:cubicBezTo>
                    <a:lnTo>
                      <a:pt x="11157399" y="3205840"/>
                    </a:lnTo>
                    <a:cubicBezTo>
                      <a:pt x="11157399" y="3298026"/>
                      <a:pt x="11082667" y="3372758"/>
                      <a:pt x="10990481" y="3372758"/>
                    </a:cubicBezTo>
                    <a:lnTo>
                      <a:pt x="10417175" y="3372758"/>
                    </a:lnTo>
                    <a:lnTo>
                      <a:pt x="10417175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4292C6"/>
              </a:solidFill>
              <a:ln>
                <a:noFill/>
              </a:ln>
              <a:effectLst>
                <a:outerShdw blurRad="127000" dist="63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 dirty="0"/>
              </a:p>
            </p:txBody>
          </p:sp>
          <p:sp>
            <p:nvSpPr>
              <p:cNvPr id="83" name="Textfeld 82">
                <a:extLst>
                  <a:ext uri="{FF2B5EF4-FFF2-40B4-BE49-F238E27FC236}">
                    <a16:creationId xmlns:a16="http://schemas.microsoft.com/office/drawing/2014/main" id="{015E3ED2-10A3-9082-1472-231FADA8C6F1}"/>
                  </a:ext>
                </a:extLst>
              </p:cNvPr>
              <p:cNvSpPr txBox="1"/>
              <p:nvPr/>
            </p:nvSpPr>
            <p:spPr>
              <a:xfrm>
                <a:off x="6423102" y="36592"/>
                <a:ext cx="5462945" cy="2215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b="1" dirty="0">
                    <a:solidFill>
                      <a:srgbClr val="002060">
                        <a:alpha val="15000"/>
                      </a:srgbClr>
                    </a:solidFill>
                    <a:latin typeface="Montserrat" pitchFamily="2" charset="0"/>
                  </a:rPr>
                  <a:t>03</a:t>
                </a:r>
                <a:endParaRPr lang="de-DE" sz="13800" b="1" dirty="0">
                  <a:solidFill>
                    <a:srgbClr val="002060">
                      <a:alpha val="15000"/>
                    </a:srgbClr>
                  </a:solidFill>
                  <a:latin typeface="Montserrat" pitchFamily="2" charset="0"/>
                </a:endParaRPr>
              </a:p>
            </p:txBody>
          </p:sp>
          <p:sp>
            <p:nvSpPr>
              <p:cNvPr id="84" name="Textfeld 83">
                <a:extLst>
                  <a:ext uri="{FF2B5EF4-FFF2-40B4-BE49-F238E27FC236}">
                    <a16:creationId xmlns:a16="http://schemas.microsoft.com/office/drawing/2014/main" id="{5A8413FA-E283-33B1-0F82-856F2EC18BDA}"/>
                  </a:ext>
                </a:extLst>
              </p:cNvPr>
              <p:cNvSpPr txBox="1"/>
              <p:nvPr/>
            </p:nvSpPr>
            <p:spPr>
              <a:xfrm>
                <a:off x="7470740" y="1890168"/>
                <a:ext cx="33676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An- und</a:t>
                </a:r>
              </a:p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Rückreise</a:t>
                </a:r>
              </a:p>
            </p:txBody>
          </p:sp>
          <p:sp>
            <p:nvSpPr>
              <p:cNvPr id="85" name="Textfeld 84">
                <a:extLst>
                  <a:ext uri="{FF2B5EF4-FFF2-40B4-BE49-F238E27FC236}">
                    <a16:creationId xmlns:a16="http://schemas.microsoft.com/office/drawing/2014/main" id="{A6E4A1E7-FB3A-802B-E85F-FB2F9D500A6E}"/>
                  </a:ext>
                </a:extLst>
              </p:cNvPr>
              <p:cNvSpPr txBox="1"/>
              <p:nvPr/>
            </p:nvSpPr>
            <p:spPr>
              <a:xfrm>
                <a:off x="10544972" y="2479208"/>
                <a:ext cx="9825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b="1" dirty="0">
                    <a:solidFill>
                      <a:srgbClr val="2171B5"/>
                    </a:solidFill>
                    <a:latin typeface="Montserrat" pitchFamily="2" charset="0"/>
                  </a:rPr>
                  <a:t>3</a:t>
                </a:r>
              </a:p>
            </p:txBody>
          </p:sp>
        </p:grpSp>
        <p:pic>
          <p:nvPicPr>
            <p:cNvPr id="81" name="Grafik 80" descr="Bus Silhouette">
              <a:extLst>
                <a:ext uri="{FF2B5EF4-FFF2-40B4-BE49-F238E27FC236}">
                  <a16:creationId xmlns:a16="http://schemas.microsoft.com/office/drawing/2014/main" id="{AD3A05FB-F0F8-5A4D-CA2E-F2BD32F69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6867" y="3484551"/>
              <a:ext cx="2165888" cy="216588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Gruppe 4">
            <a:extLst>
              <a:ext uri="{FF2B5EF4-FFF2-40B4-BE49-F238E27FC236}">
                <a16:creationId xmlns:a16="http://schemas.microsoft.com/office/drawing/2014/main" id="{D1EF6FEE-41B0-9EA5-A68C-36938CBF03CD}"/>
              </a:ext>
            </a:extLst>
          </p:cNvPr>
          <p:cNvGrpSpPr/>
          <p:nvPr/>
        </p:nvGrpSpPr>
        <p:grpSpPr>
          <a:xfrm>
            <a:off x="9990274" y="26444"/>
            <a:ext cx="11886047" cy="6858000"/>
            <a:chOff x="-9321217" y="26444"/>
            <a:chExt cx="11886047" cy="6858000"/>
          </a:xfrm>
        </p:grpSpPr>
        <p:grpSp>
          <p:nvGrpSpPr>
            <p:cNvPr id="87" name="Gruppe 1">
              <a:extLst>
                <a:ext uri="{FF2B5EF4-FFF2-40B4-BE49-F238E27FC236}">
                  <a16:creationId xmlns:a16="http://schemas.microsoft.com/office/drawing/2014/main" id="{D7015730-55D6-7F01-BBE9-9F9C8603A26A}"/>
                </a:ext>
              </a:extLst>
            </p:cNvPr>
            <p:cNvGrpSpPr/>
            <p:nvPr/>
          </p:nvGrpSpPr>
          <p:grpSpPr>
            <a:xfrm>
              <a:off x="-9321217" y="26444"/>
              <a:ext cx="11886047" cy="6858000"/>
              <a:chOff x="0" y="0"/>
              <a:chExt cx="11886047" cy="6858000"/>
            </a:xfrm>
          </p:grpSpPr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46C357B7-B0C0-6330-1A3B-6238B577FF5D}"/>
                  </a:ext>
                </a:extLst>
              </p:cNvPr>
              <p:cNvSpPr/>
              <p:nvPr/>
            </p:nvSpPr>
            <p:spPr>
              <a:xfrm>
                <a:off x="0" y="0"/>
                <a:ext cx="11157399" cy="6858000"/>
              </a:xfrm>
              <a:custGeom>
                <a:avLst/>
                <a:gdLst>
                  <a:gd name="connsiteX0" fmla="*/ 0 w 11157399"/>
                  <a:gd name="connsiteY0" fmla="*/ 0 h 6858000"/>
                  <a:gd name="connsiteX1" fmla="*/ 10417175 w 11157399"/>
                  <a:gd name="connsiteY1" fmla="*/ 0 h 6858000"/>
                  <a:gd name="connsiteX2" fmla="*/ 10417175 w 11157399"/>
                  <a:gd name="connsiteY2" fmla="*/ 885032 h 6858000"/>
                  <a:gd name="connsiteX3" fmla="*/ 10990481 w 11157399"/>
                  <a:gd name="connsiteY3" fmla="*/ 885032 h 6858000"/>
                  <a:gd name="connsiteX4" fmla="*/ 11157399 w 11157399"/>
                  <a:gd name="connsiteY4" fmla="*/ 1051950 h 6858000"/>
                  <a:gd name="connsiteX5" fmla="*/ 11157399 w 11157399"/>
                  <a:gd name="connsiteY5" fmla="*/ 1719600 h 6858000"/>
                  <a:gd name="connsiteX6" fmla="*/ 10990481 w 11157399"/>
                  <a:gd name="connsiteY6" fmla="*/ 1886518 h 6858000"/>
                  <a:gd name="connsiteX7" fmla="*/ 10417175 w 11157399"/>
                  <a:gd name="connsiteY7" fmla="*/ 1886518 h 6858000"/>
                  <a:gd name="connsiteX8" fmla="*/ 10417175 w 11157399"/>
                  <a:gd name="connsiteY8" fmla="*/ 6858000 h 6858000"/>
                  <a:gd name="connsiteX9" fmla="*/ 0 w 11157399"/>
                  <a:gd name="connsiteY9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57399" h="6858000">
                    <a:moveTo>
                      <a:pt x="0" y="0"/>
                    </a:moveTo>
                    <a:lnTo>
                      <a:pt x="10417175" y="0"/>
                    </a:lnTo>
                    <a:lnTo>
                      <a:pt x="10417175" y="885032"/>
                    </a:lnTo>
                    <a:lnTo>
                      <a:pt x="10990481" y="885032"/>
                    </a:lnTo>
                    <a:cubicBezTo>
                      <a:pt x="11082667" y="885032"/>
                      <a:pt x="11157399" y="959764"/>
                      <a:pt x="11157399" y="1051950"/>
                    </a:cubicBezTo>
                    <a:lnTo>
                      <a:pt x="11157399" y="1719600"/>
                    </a:lnTo>
                    <a:cubicBezTo>
                      <a:pt x="11157399" y="1811786"/>
                      <a:pt x="11082667" y="1886518"/>
                      <a:pt x="10990481" y="1886518"/>
                    </a:cubicBezTo>
                    <a:lnTo>
                      <a:pt x="10417175" y="1886518"/>
                    </a:lnTo>
                    <a:lnTo>
                      <a:pt x="10417175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6BAED6"/>
              </a:solidFill>
              <a:ln>
                <a:noFill/>
              </a:ln>
              <a:effectLst>
                <a:outerShdw blurRad="127000" dist="63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 dirty="0"/>
              </a:p>
            </p:txBody>
          </p:sp>
          <p:sp>
            <p:nvSpPr>
              <p:cNvPr id="90" name="Textfeld 89">
                <a:extLst>
                  <a:ext uri="{FF2B5EF4-FFF2-40B4-BE49-F238E27FC236}">
                    <a16:creationId xmlns:a16="http://schemas.microsoft.com/office/drawing/2014/main" id="{49113FB4-0515-A747-B20A-02DE384C78F7}"/>
                  </a:ext>
                </a:extLst>
              </p:cNvPr>
              <p:cNvSpPr txBox="1"/>
              <p:nvPr/>
            </p:nvSpPr>
            <p:spPr>
              <a:xfrm>
                <a:off x="6423102" y="36592"/>
                <a:ext cx="5462945" cy="2215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b="1">
                    <a:solidFill>
                      <a:srgbClr val="502E8A">
                        <a:alpha val="15000"/>
                      </a:srgbClr>
                    </a:solidFill>
                    <a:latin typeface="Montserrat" pitchFamily="2" charset="0"/>
                  </a:rPr>
                  <a:t>04</a:t>
                </a:r>
                <a:endParaRPr lang="de-DE" sz="13800" b="1">
                  <a:solidFill>
                    <a:srgbClr val="502E8A">
                      <a:alpha val="15000"/>
                    </a:srgbClr>
                  </a:solidFill>
                  <a:latin typeface="Montserrat" pitchFamily="2" charset="0"/>
                </a:endParaRPr>
              </a:p>
            </p:txBody>
          </p:sp>
          <p:sp>
            <p:nvSpPr>
              <p:cNvPr id="91" name="Textfeld 90">
                <a:extLst>
                  <a:ext uri="{FF2B5EF4-FFF2-40B4-BE49-F238E27FC236}">
                    <a16:creationId xmlns:a16="http://schemas.microsoft.com/office/drawing/2014/main" id="{AB6C370C-74A2-BFC1-6749-764B099F7B15}"/>
                  </a:ext>
                </a:extLst>
              </p:cNvPr>
              <p:cNvSpPr txBox="1"/>
              <p:nvPr/>
            </p:nvSpPr>
            <p:spPr>
              <a:xfrm>
                <a:off x="7470740" y="1890168"/>
                <a:ext cx="336766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Informationen zum</a:t>
                </a:r>
              </a:p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Skigebiet und</a:t>
                </a:r>
              </a:p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Skiunterricht</a:t>
                </a:r>
              </a:p>
            </p:txBody>
          </p:sp>
          <p:sp>
            <p:nvSpPr>
              <p:cNvPr id="92" name="Textfeld 91">
                <a:extLst>
                  <a:ext uri="{FF2B5EF4-FFF2-40B4-BE49-F238E27FC236}">
                    <a16:creationId xmlns:a16="http://schemas.microsoft.com/office/drawing/2014/main" id="{7A8E0CBA-B57F-738D-72B1-11A02E670252}"/>
                  </a:ext>
                </a:extLst>
              </p:cNvPr>
              <p:cNvSpPr txBox="1"/>
              <p:nvPr/>
            </p:nvSpPr>
            <p:spPr>
              <a:xfrm>
                <a:off x="10544972" y="896283"/>
                <a:ext cx="9825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b="1" dirty="0">
                    <a:solidFill>
                      <a:srgbClr val="4292C6"/>
                    </a:solidFill>
                    <a:latin typeface="Montserrat" pitchFamily="2" charset="0"/>
                  </a:rPr>
                  <a:t>4</a:t>
                </a:r>
              </a:p>
            </p:txBody>
          </p:sp>
        </p:grpSp>
        <p:pic>
          <p:nvPicPr>
            <p:cNvPr id="88" name="Grafik 87" descr="Route zwei Stecknadeln mit Weg Silhouette">
              <a:extLst>
                <a:ext uri="{FF2B5EF4-FFF2-40B4-BE49-F238E27FC236}">
                  <a16:creationId xmlns:a16="http://schemas.microsoft.com/office/drawing/2014/main" id="{C5A46657-15F5-9329-797D-FEF49B65F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-805948" y="3429482"/>
              <a:ext cx="1331879" cy="13318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3" name="Gruppe 5">
            <a:extLst>
              <a:ext uri="{FF2B5EF4-FFF2-40B4-BE49-F238E27FC236}">
                <a16:creationId xmlns:a16="http://schemas.microsoft.com/office/drawing/2014/main" id="{4AFA7C42-20D8-7E1E-D16F-945FE6B49CB9}"/>
              </a:ext>
            </a:extLst>
          </p:cNvPr>
          <p:cNvGrpSpPr/>
          <p:nvPr/>
        </p:nvGrpSpPr>
        <p:grpSpPr>
          <a:xfrm>
            <a:off x="9728594" y="26444"/>
            <a:ext cx="11886047" cy="6858000"/>
            <a:chOff x="-9321217" y="26444"/>
            <a:chExt cx="11886047" cy="6858000"/>
          </a:xfrm>
        </p:grpSpPr>
        <p:grpSp>
          <p:nvGrpSpPr>
            <p:cNvPr id="94" name="Gruppe 1">
              <a:extLst>
                <a:ext uri="{FF2B5EF4-FFF2-40B4-BE49-F238E27FC236}">
                  <a16:creationId xmlns:a16="http://schemas.microsoft.com/office/drawing/2014/main" id="{EB0CBC90-F6A4-8311-C787-FEB4F35CFB49}"/>
                </a:ext>
              </a:extLst>
            </p:cNvPr>
            <p:cNvGrpSpPr/>
            <p:nvPr/>
          </p:nvGrpSpPr>
          <p:grpSpPr>
            <a:xfrm>
              <a:off x="-9321217" y="26444"/>
              <a:ext cx="11886047" cy="6858000"/>
              <a:chOff x="0" y="0"/>
              <a:chExt cx="11886047" cy="6858000"/>
            </a:xfrm>
          </p:grpSpPr>
          <p:sp>
            <p:nvSpPr>
              <p:cNvPr id="96" name="Freihandform: Form 95">
                <a:extLst>
                  <a:ext uri="{FF2B5EF4-FFF2-40B4-BE49-F238E27FC236}">
                    <a16:creationId xmlns:a16="http://schemas.microsoft.com/office/drawing/2014/main" id="{738AE475-3FD2-4C85-639D-0596B761C78E}"/>
                  </a:ext>
                </a:extLst>
              </p:cNvPr>
              <p:cNvSpPr/>
              <p:nvPr/>
            </p:nvSpPr>
            <p:spPr>
              <a:xfrm>
                <a:off x="0" y="0"/>
                <a:ext cx="11157399" cy="6858000"/>
              </a:xfrm>
              <a:custGeom>
                <a:avLst/>
                <a:gdLst>
                  <a:gd name="connsiteX0" fmla="*/ 0 w 11157399"/>
                  <a:gd name="connsiteY0" fmla="*/ 0 h 6858000"/>
                  <a:gd name="connsiteX1" fmla="*/ 10417175 w 11157399"/>
                  <a:gd name="connsiteY1" fmla="*/ 0 h 6858000"/>
                  <a:gd name="connsiteX2" fmla="*/ 10417175 w 11157399"/>
                  <a:gd name="connsiteY2" fmla="*/ 885032 h 6858000"/>
                  <a:gd name="connsiteX3" fmla="*/ 10990481 w 11157399"/>
                  <a:gd name="connsiteY3" fmla="*/ 885032 h 6858000"/>
                  <a:gd name="connsiteX4" fmla="*/ 11157399 w 11157399"/>
                  <a:gd name="connsiteY4" fmla="*/ 1051950 h 6858000"/>
                  <a:gd name="connsiteX5" fmla="*/ 11157399 w 11157399"/>
                  <a:gd name="connsiteY5" fmla="*/ 1719600 h 6858000"/>
                  <a:gd name="connsiteX6" fmla="*/ 10990481 w 11157399"/>
                  <a:gd name="connsiteY6" fmla="*/ 1886518 h 6858000"/>
                  <a:gd name="connsiteX7" fmla="*/ 10417175 w 11157399"/>
                  <a:gd name="connsiteY7" fmla="*/ 1886518 h 6858000"/>
                  <a:gd name="connsiteX8" fmla="*/ 10417175 w 11157399"/>
                  <a:gd name="connsiteY8" fmla="*/ 6858000 h 6858000"/>
                  <a:gd name="connsiteX9" fmla="*/ 0 w 11157399"/>
                  <a:gd name="connsiteY9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57399" h="6858000">
                    <a:moveTo>
                      <a:pt x="0" y="0"/>
                    </a:moveTo>
                    <a:lnTo>
                      <a:pt x="10417175" y="0"/>
                    </a:lnTo>
                    <a:lnTo>
                      <a:pt x="10417175" y="885032"/>
                    </a:lnTo>
                    <a:lnTo>
                      <a:pt x="10990481" y="885032"/>
                    </a:lnTo>
                    <a:cubicBezTo>
                      <a:pt x="11082667" y="885032"/>
                      <a:pt x="11157399" y="959764"/>
                      <a:pt x="11157399" y="1051950"/>
                    </a:cubicBezTo>
                    <a:lnTo>
                      <a:pt x="11157399" y="1719600"/>
                    </a:lnTo>
                    <a:cubicBezTo>
                      <a:pt x="11157399" y="1811786"/>
                      <a:pt x="11082667" y="1886518"/>
                      <a:pt x="10990481" y="1886518"/>
                    </a:cubicBezTo>
                    <a:lnTo>
                      <a:pt x="10417175" y="1886518"/>
                    </a:lnTo>
                    <a:lnTo>
                      <a:pt x="10417175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9ECAE1"/>
              </a:solidFill>
              <a:ln>
                <a:noFill/>
              </a:ln>
              <a:effectLst>
                <a:outerShdw blurRad="127000" dist="63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 dirty="0"/>
              </a:p>
            </p:txBody>
          </p:sp>
          <p:sp>
            <p:nvSpPr>
              <p:cNvPr id="97" name="Textfeld 96">
                <a:extLst>
                  <a:ext uri="{FF2B5EF4-FFF2-40B4-BE49-F238E27FC236}">
                    <a16:creationId xmlns:a16="http://schemas.microsoft.com/office/drawing/2014/main" id="{B75B3B37-5DD3-0F2E-9966-B2514A8EB0C3}"/>
                  </a:ext>
                </a:extLst>
              </p:cNvPr>
              <p:cNvSpPr txBox="1"/>
              <p:nvPr/>
            </p:nvSpPr>
            <p:spPr>
              <a:xfrm>
                <a:off x="6423102" y="36592"/>
                <a:ext cx="5462945" cy="2215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b="1" dirty="0">
                    <a:solidFill>
                      <a:srgbClr val="502E8A">
                        <a:alpha val="15000"/>
                      </a:srgbClr>
                    </a:solidFill>
                    <a:latin typeface="Montserrat" pitchFamily="2" charset="0"/>
                  </a:rPr>
                  <a:t>05</a:t>
                </a:r>
                <a:endParaRPr lang="de-DE" sz="13800" b="1" dirty="0">
                  <a:solidFill>
                    <a:srgbClr val="502E8A">
                      <a:alpha val="15000"/>
                    </a:srgbClr>
                  </a:solidFill>
                  <a:latin typeface="Montserrat" pitchFamily="2" charset="0"/>
                </a:endParaRPr>
              </a:p>
            </p:txBody>
          </p:sp>
          <p:sp>
            <p:nvSpPr>
              <p:cNvPr id="98" name="Textfeld 97">
                <a:extLst>
                  <a:ext uri="{FF2B5EF4-FFF2-40B4-BE49-F238E27FC236}">
                    <a16:creationId xmlns:a16="http://schemas.microsoft.com/office/drawing/2014/main" id="{B0BD9C97-1EF8-9979-3F52-3647B4B8B31F}"/>
                  </a:ext>
                </a:extLst>
              </p:cNvPr>
              <p:cNvSpPr txBox="1"/>
              <p:nvPr/>
            </p:nvSpPr>
            <p:spPr>
              <a:xfrm>
                <a:off x="7470740" y="1890168"/>
                <a:ext cx="33676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Wichtige Ausrüstungs-</a:t>
                </a:r>
              </a:p>
              <a:p>
                <a:pPr algn="ctr"/>
                <a:r>
                  <a:rPr lang="de-DE" b="1" dirty="0" err="1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gegenstände</a:t>
                </a:r>
                <a:endParaRPr lang="de-DE" b="1" dirty="0">
                  <a:solidFill>
                    <a:srgbClr val="FFFFFF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endParaRPr>
              </a:p>
            </p:txBody>
          </p:sp>
          <p:sp>
            <p:nvSpPr>
              <p:cNvPr id="99" name="Textfeld 98">
                <a:extLst>
                  <a:ext uri="{FF2B5EF4-FFF2-40B4-BE49-F238E27FC236}">
                    <a16:creationId xmlns:a16="http://schemas.microsoft.com/office/drawing/2014/main" id="{219F0F6D-1C47-F736-D6FB-2BDB220B423D}"/>
                  </a:ext>
                </a:extLst>
              </p:cNvPr>
              <p:cNvSpPr txBox="1"/>
              <p:nvPr/>
            </p:nvSpPr>
            <p:spPr>
              <a:xfrm>
                <a:off x="10544972" y="896283"/>
                <a:ext cx="9825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b="1" dirty="0">
                    <a:solidFill>
                      <a:srgbClr val="4292C6"/>
                    </a:solidFill>
                    <a:latin typeface="Montserrat" pitchFamily="2" charset="0"/>
                  </a:rPr>
                  <a:t>5</a:t>
                </a:r>
              </a:p>
            </p:txBody>
          </p:sp>
        </p:grpSp>
        <p:pic>
          <p:nvPicPr>
            <p:cNvPr id="95" name="Grafik 94" descr="Fausthandschuhe Silhouette">
              <a:extLst>
                <a:ext uri="{FF2B5EF4-FFF2-40B4-BE49-F238E27FC236}">
                  <a16:creationId xmlns:a16="http://schemas.microsoft.com/office/drawing/2014/main" id="{A3D14931-46D0-B66C-058C-99D530C59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-805948" y="3429482"/>
              <a:ext cx="1331879" cy="13318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0" name="Gruppe 6">
            <a:extLst>
              <a:ext uri="{FF2B5EF4-FFF2-40B4-BE49-F238E27FC236}">
                <a16:creationId xmlns:a16="http://schemas.microsoft.com/office/drawing/2014/main" id="{CB534BAB-CB76-CE2D-1680-4177B90F9C78}"/>
              </a:ext>
            </a:extLst>
          </p:cNvPr>
          <p:cNvGrpSpPr/>
          <p:nvPr/>
        </p:nvGrpSpPr>
        <p:grpSpPr>
          <a:xfrm>
            <a:off x="9429852" y="26444"/>
            <a:ext cx="11886047" cy="6858000"/>
            <a:chOff x="-9321217" y="26444"/>
            <a:chExt cx="11886047" cy="6858000"/>
          </a:xfrm>
        </p:grpSpPr>
        <p:grpSp>
          <p:nvGrpSpPr>
            <p:cNvPr id="101" name="Gruppe 1">
              <a:extLst>
                <a:ext uri="{FF2B5EF4-FFF2-40B4-BE49-F238E27FC236}">
                  <a16:creationId xmlns:a16="http://schemas.microsoft.com/office/drawing/2014/main" id="{DE658C5C-D818-3A64-46AF-453959605725}"/>
                </a:ext>
              </a:extLst>
            </p:cNvPr>
            <p:cNvGrpSpPr/>
            <p:nvPr/>
          </p:nvGrpSpPr>
          <p:grpSpPr>
            <a:xfrm>
              <a:off x="-9321217" y="26444"/>
              <a:ext cx="11886047" cy="6858000"/>
              <a:chOff x="0" y="0"/>
              <a:chExt cx="11886047" cy="6858000"/>
            </a:xfrm>
          </p:grpSpPr>
          <p:sp>
            <p:nvSpPr>
              <p:cNvPr id="103" name="Freihandform: Form 102">
                <a:extLst>
                  <a:ext uri="{FF2B5EF4-FFF2-40B4-BE49-F238E27FC236}">
                    <a16:creationId xmlns:a16="http://schemas.microsoft.com/office/drawing/2014/main" id="{3F307B98-2514-0C6A-C967-097450047A07}"/>
                  </a:ext>
                </a:extLst>
              </p:cNvPr>
              <p:cNvSpPr/>
              <p:nvPr/>
            </p:nvSpPr>
            <p:spPr>
              <a:xfrm>
                <a:off x="0" y="0"/>
                <a:ext cx="11157399" cy="6858000"/>
              </a:xfrm>
              <a:custGeom>
                <a:avLst/>
                <a:gdLst>
                  <a:gd name="connsiteX0" fmla="*/ 0 w 11157399"/>
                  <a:gd name="connsiteY0" fmla="*/ 0 h 6858000"/>
                  <a:gd name="connsiteX1" fmla="*/ 10417175 w 11157399"/>
                  <a:gd name="connsiteY1" fmla="*/ 0 h 6858000"/>
                  <a:gd name="connsiteX2" fmla="*/ 10417175 w 11157399"/>
                  <a:gd name="connsiteY2" fmla="*/ 885032 h 6858000"/>
                  <a:gd name="connsiteX3" fmla="*/ 10990481 w 11157399"/>
                  <a:gd name="connsiteY3" fmla="*/ 885032 h 6858000"/>
                  <a:gd name="connsiteX4" fmla="*/ 11157399 w 11157399"/>
                  <a:gd name="connsiteY4" fmla="*/ 1051950 h 6858000"/>
                  <a:gd name="connsiteX5" fmla="*/ 11157399 w 11157399"/>
                  <a:gd name="connsiteY5" fmla="*/ 1719600 h 6858000"/>
                  <a:gd name="connsiteX6" fmla="*/ 10990481 w 11157399"/>
                  <a:gd name="connsiteY6" fmla="*/ 1886518 h 6858000"/>
                  <a:gd name="connsiteX7" fmla="*/ 10417175 w 11157399"/>
                  <a:gd name="connsiteY7" fmla="*/ 1886518 h 6858000"/>
                  <a:gd name="connsiteX8" fmla="*/ 10417175 w 11157399"/>
                  <a:gd name="connsiteY8" fmla="*/ 6858000 h 6858000"/>
                  <a:gd name="connsiteX9" fmla="*/ 0 w 11157399"/>
                  <a:gd name="connsiteY9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57399" h="6858000">
                    <a:moveTo>
                      <a:pt x="0" y="0"/>
                    </a:moveTo>
                    <a:lnTo>
                      <a:pt x="10417175" y="0"/>
                    </a:lnTo>
                    <a:lnTo>
                      <a:pt x="10417175" y="885032"/>
                    </a:lnTo>
                    <a:lnTo>
                      <a:pt x="10990481" y="885032"/>
                    </a:lnTo>
                    <a:cubicBezTo>
                      <a:pt x="11082667" y="885032"/>
                      <a:pt x="11157399" y="959764"/>
                      <a:pt x="11157399" y="1051950"/>
                    </a:cubicBezTo>
                    <a:lnTo>
                      <a:pt x="11157399" y="1719600"/>
                    </a:lnTo>
                    <a:cubicBezTo>
                      <a:pt x="11157399" y="1811786"/>
                      <a:pt x="11082667" y="1886518"/>
                      <a:pt x="10990481" y="1886518"/>
                    </a:cubicBezTo>
                    <a:lnTo>
                      <a:pt x="10417175" y="1886518"/>
                    </a:lnTo>
                    <a:lnTo>
                      <a:pt x="10417175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C6DBEF"/>
              </a:solidFill>
              <a:ln>
                <a:noFill/>
              </a:ln>
              <a:effectLst>
                <a:outerShdw blurRad="127000" dist="63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 dirty="0"/>
              </a:p>
            </p:txBody>
          </p:sp>
          <p:sp>
            <p:nvSpPr>
              <p:cNvPr id="104" name="Textfeld 103">
                <a:extLst>
                  <a:ext uri="{FF2B5EF4-FFF2-40B4-BE49-F238E27FC236}">
                    <a16:creationId xmlns:a16="http://schemas.microsoft.com/office/drawing/2014/main" id="{ED1E1B2E-47BE-6F6C-6739-2B35A7C00C51}"/>
                  </a:ext>
                </a:extLst>
              </p:cNvPr>
              <p:cNvSpPr txBox="1"/>
              <p:nvPr/>
            </p:nvSpPr>
            <p:spPr>
              <a:xfrm>
                <a:off x="6423102" y="36592"/>
                <a:ext cx="5462945" cy="2215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b="1" dirty="0">
                    <a:solidFill>
                      <a:srgbClr val="502E8A">
                        <a:alpha val="15000"/>
                      </a:srgbClr>
                    </a:solidFill>
                    <a:latin typeface="Montserrat" pitchFamily="2" charset="0"/>
                  </a:rPr>
                  <a:t>06</a:t>
                </a:r>
                <a:endParaRPr lang="de-DE" sz="13800" b="1" dirty="0">
                  <a:solidFill>
                    <a:srgbClr val="502E8A">
                      <a:alpha val="15000"/>
                    </a:srgbClr>
                  </a:solidFill>
                  <a:latin typeface="Montserrat" pitchFamily="2" charset="0"/>
                </a:endParaRPr>
              </a:p>
            </p:txBody>
          </p:sp>
          <p:sp>
            <p:nvSpPr>
              <p:cNvPr id="105" name="Textfeld 104">
                <a:extLst>
                  <a:ext uri="{FF2B5EF4-FFF2-40B4-BE49-F238E27FC236}">
                    <a16:creationId xmlns:a16="http://schemas.microsoft.com/office/drawing/2014/main" id="{5821F99F-8B5B-7B2D-7353-FC56514B3D08}"/>
                  </a:ext>
                </a:extLst>
              </p:cNvPr>
              <p:cNvSpPr txBox="1"/>
              <p:nvPr/>
            </p:nvSpPr>
            <p:spPr>
              <a:xfrm>
                <a:off x="7470740" y="1890168"/>
                <a:ext cx="336766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Absprachen</a:t>
                </a:r>
              </a:p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und</a:t>
                </a:r>
              </a:p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Regeln</a:t>
                </a:r>
              </a:p>
            </p:txBody>
          </p:sp>
          <p:sp>
            <p:nvSpPr>
              <p:cNvPr id="106" name="Textfeld 105">
                <a:extLst>
                  <a:ext uri="{FF2B5EF4-FFF2-40B4-BE49-F238E27FC236}">
                    <a16:creationId xmlns:a16="http://schemas.microsoft.com/office/drawing/2014/main" id="{49EE5D08-9179-9C05-4DBD-8456778E34BD}"/>
                  </a:ext>
                </a:extLst>
              </p:cNvPr>
              <p:cNvSpPr txBox="1"/>
              <p:nvPr/>
            </p:nvSpPr>
            <p:spPr>
              <a:xfrm>
                <a:off x="10544972" y="896283"/>
                <a:ext cx="9825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b="1" dirty="0">
                    <a:solidFill>
                      <a:srgbClr val="9ECAE1"/>
                    </a:solidFill>
                    <a:latin typeface="Montserrat" pitchFamily="2" charset="0"/>
                  </a:rPr>
                  <a:t>6</a:t>
                </a:r>
              </a:p>
            </p:txBody>
          </p:sp>
        </p:grpSp>
        <p:pic>
          <p:nvPicPr>
            <p:cNvPr id="102" name="Grafik 101" descr="Klemmbrett abgehakt Silhouette">
              <a:extLst>
                <a:ext uri="{FF2B5EF4-FFF2-40B4-BE49-F238E27FC236}">
                  <a16:creationId xmlns:a16="http://schemas.microsoft.com/office/drawing/2014/main" id="{FC38E2EC-7383-C924-8FB6-30E0D6A43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-805948" y="3429482"/>
              <a:ext cx="1331879" cy="13318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7" name="Gruppe 7">
            <a:extLst>
              <a:ext uri="{FF2B5EF4-FFF2-40B4-BE49-F238E27FC236}">
                <a16:creationId xmlns:a16="http://schemas.microsoft.com/office/drawing/2014/main" id="{AD47AB07-8D57-377D-50BF-08415C055B1A}"/>
              </a:ext>
            </a:extLst>
          </p:cNvPr>
          <p:cNvGrpSpPr/>
          <p:nvPr/>
        </p:nvGrpSpPr>
        <p:grpSpPr>
          <a:xfrm>
            <a:off x="9072565" y="26444"/>
            <a:ext cx="11886047" cy="6858000"/>
            <a:chOff x="-9321217" y="26444"/>
            <a:chExt cx="11886047" cy="6858000"/>
          </a:xfrm>
        </p:grpSpPr>
        <p:grpSp>
          <p:nvGrpSpPr>
            <p:cNvPr id="108" name="Gruppe 1">
              <a:extLst>
                <a:ext uri="{FF2B5EF4-FFF2-40B4-BE49-F238E27FC236}">
                  <a16:creationId xmlns:a16="http://schemas.microsoft.com/office/drawing/2014/main" id="{1600DE13-673F-AD6A-2F82-DFB7498E31DC}"/>
                </a:ext>
              </a:extLst>
            </p:cNvPr>
            <p:cNvGrpSpPr/>
            <p:nvPr/>
          </p:nvGrpSpPr>
          <p:grpSpPr>
            <a:xfrm>
              <a:off x="-9321217" y="26444"/>
              <a:ext cx="11886047" cy="6858000"/>
              <a:chOff x="0" y="0"/>
              <a:chExt cx="11886047" cy="6858000"/>
            </a:xfrm>
          </p:grpSpPr>
          <p:sp>
            <p:nvSpPr>
              <p:cNvPr id="110" name="Freihandform: Form 109">
                <a:extLst>
                  <a:ext uri="{FF2B5EF4-FFF2-40B4-BE49-F238E27FC236}">
                    <a16:creationId xmlns:a16="http://schemas.microsoft.com/office/drawing/2014/main" id="{029424F7-4EA6-D200-429E-45BECC4DDE46}"/>
                  </a:ext>
                </a:extLst>
              </p:cNvPr>
              <p:cNvSpPr/>
              <p:nvPr/>
            </p:nvSpPr>
            <p:spPr>
              <a:xfrm>
                <a:off x="0" y="0"/>
                <a:ext cx="11157399" cy="6858000"/>
              </a:xfrm>
              <a:custGeom>
                <a:avLst/>
                <a:gdLst>
                  <a:gd name="connsiteX0" fmla="*/ 0 w 11157399"/>
                  <a:gd name="connsiteY0" fmla="*/ 0 h 6858000"/>
                  <a:gd name="connsiteX1" fmla="*/ 10417175 w 11157399"/>
                  <a:gd name="connsiteY1" fmla="*/ 0 h 6858000"/>
                  <a:gd name="connsiteX2" fmla="*/ 10417175 w 11157399"/>
                  <a:gd name="connsiteY2" fmla="*/ 885032 h 6858000"/>
                  <a:gd name="connsiteX3" fmla="*/ 10990481 w 11157399"/>
                  <a:gd name="connsiteY3" fmla="*/ 885032 h 6858000"/>
                  <a:gd name="connsiteX4" fmla="*/ 11157399 w 11157399"/>
                  <a:gd name="connsiteY4" fmla="*/ 1051950 h 6858000"/>
                  <a:gd name="connsiteX5" fmla="*/ 11157399 w 11157399"/>
                  <a:gd name="connsiteY5" fmla="*/ 1719600 h 6858000"/>
                  <a:gd name="connsiteX6" fmla="*/ 10990481 w 11157399"/>
                  <a:gd name="connsiteY6" fmla="*/ 1886518 h 6858000"/>
                  <a:gd name="connsiteX7" fmla="*/ 10417175 w 11157399"/>
                  <a:gd name="connsiteY7" fmla="*/ 1886518 h 6858000"/>
                  <a:gd name="connsiteX8" fmla="*/ 10417175 w 11157399"/>
                  <a:gd name="connsiteY8" fmla="*/ 6858000 h 6858000"/>
                  <a:gd name="connsiteX9" fmla="*/ 0 w 11157399"/>
                  <a:gd name="connsiteY9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57399" h="6858000">
                    <a:moveTo>
                      <a:pt x="0" y="0"/>
                    </a:moveTo>
                    <a:lnTo>
                      <a:pt x="10417175" y="0"/>
                    </a:lnTo>
                    <a:lnTo>
                      <a:pt x="10417175" y="885032"/>
                    </a:lnTo>
                    <a:lnTo>
                      <a:pt x="10990481" y="885032"/>
                    </a:lnTo>
                    <a:cubicBezTo>
                      <a:pt x="11082667" y="885032"/>
                      <a:pt x="11157399" y="959764"/>
                      <a:pt x="11157399" y="1051950"/>
                    </a:cubicBezTo>
                    <a:lnTo>
                      <a:pt x="11157399" y="1719600"/>
                    </a:lnTo>
                    <a:cubicBezTo>
                      <a:pt x="11157399" y="1811786"/>
                      <a:pt x="11082667" y="1886518"/>
                      <a:pt x="10990481" y="1886518"/>
                    </a:cubicBezTo>
                    <a:lnTo>
                      <a:pt x="10417175" y="1886518"/>
                    </a:lnTo>
                    <a:lnTo>
                      <a:pt x="10417175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EFF3FF"/>
              </a:solidFill>
              <a:ln>
                <a:noFill/>
              </a:ln>
              <a:effectLst>
                <a:outerShdw blurRad="127000" dist="63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 dirty="0"/>
              </a:p>
            </p:txBody>
          </p:sp>
          <p:sp>
            <p:nvSpPr>
              <p:cNvPr id="111" name="Textfeld 110">
                <a:extLst>
                  <a:ext uri="{FF2B5EF4-FFF2-40B4-BE49-F238E27FC236}">
                    <a16:creationId xmlns:a16="http://schemas.microsoft.com/office/drawing/2014/main" id="{9DE58D24-78ED-7FE0-CD4D-F2C0B092A58F}"/>
                  </a:ext>
                </a:extLst>
              </p:cNvPr>
              <p:cNvSpPr txBox="1"/>
              <p:nvPr/>
            </p:nvSpPr>
            <p:spPr>
              <a:xfrm>
                <a:off x="6423102" y="36592"/>
                <a:ext cx="5462945" cy="2215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b="1" dirty="0">
                    <a:solidFill>
                      <a:srgbClr val="502E8A">
                        <a:alpha val="15000"/>
                      </a:srgbClr>
                    </a:solidFill>
                    <a:latin typeface="Montserrat" pitchFamily="2" charset="0"/>
                  </a:rPr>
                  <a:t>07</a:t>
                </a:r>
                <a:endParaRPr lang="de-DE" sz="13800" b="1" dirty="0">
                  <a:solidFill>
                    <a:srgbClr val="502E8A">
                      <a:alpha val="15000"/>
                    </a:srgbClr>
                  </a:solidFill>
                  <a:latin typeface="Montserrat" pitchFamily="2" charset="0"/>
                </a:endParaRPr>
              </a:p>
            </p:txBody>
          </p:sp>
          <p:sp>
            <p:nvSpPr>
              <p:cNvPr id="112" name="Textfeld 111">
                <a:extLst>
                  <a:ext uri="{FF2B5EF4-FFF2-40B4-BE49-F238E27FC236}">
                    <a16:creationId xmlns:a16="http://schemas.microsoft.com/office/drawing/2014/main" id="{D09BEED7-0CA4-0071-6DF4-7D4AD2F033F7}"/>
                  </a:ext>
                </a:extLst>
              </p:cNvPr>
              <p:cNvSpPr txBox="1"/>
              <p:nvPr/>
            </p:nvSpPr>
            <p:spPr>
              <a:xfrm>
                <a:off x="7470740" y="1890168"/>
                <a:ext cx="336766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Reisepass</a:t>
                </a:r>
              </a:p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und</a:t>
                </a:r>
              </a:p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Personalausweis</a:t>
                </a:r>
              </a:p>
            </p:txBody>
          </p:sp>
          <p:sp>
            <p:nvSpPr>
              <p:cNvPr id="113" name="Textfeld 112">
                <a:extLst>
                  <a:ext uri="{FF2B5EF4-FFF2-40B4-BE49-F238E27FC236}">
                    <a16:creationId xmlns:a16="http://schemas.microsoft.com/office/drawing/2014/main" id="{98981BB4-BF76-44A9-D9F9-982383EE569B}"/>
                  </a:ext>
                </a:extLst>
              </p:cNvPr>
              <p:cNvSpPr txBox="1"/>
              <p:nvPr/>
            </p:nvSpPr>
            <p:spPr>
              <a:xfrm>
                <a:off x="10544972" y="896283"/>
                <a:ext cx="9825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b="1" dirty="0">
                    <a:solidFill>
                      <a:srgbClr val="C6DBEF"/>
                    </a:solidFill>
                    <a:latin typeface="Montserrat" pitchFamily="2" charset="0"/>
                  </a:rPr>
                  <a:t>7</a:t>
                </a:r>
              </a:p>
            </p:txBody>
          </p:sp>
        </p:grpSp>
        <p:pic>
          <p:nvPicPr>
            <p:cNvPr id="109" name="Grafik 108" descr="Männliches Profil Silhouette">
              <a:extLst>
                <a:ext uri="{FF2B5EF4-FFF2-40B4-BE49-F238E27FC236}">
                  <a16:creationId xmlns:a16="http://schemas.microsoft.com/office/drawing/2014/main" id="{C9E5D3BB-5A00-2A57-D52C-DF25B455A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-805948" y="3429482"/>
              <a:ext cx="1331879" cy="13318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nhaltsplatzhalter 6" descr="Ein Bild, das draußen, Wolke, Himmel, Gebäude enthält.&#10;&#10;Automatisch generierte Beschreibung">
            <a:extLst>
              <a:ext uri="{FF2B5EF4-FFF2-40B4-BE49-F238E27FC236}">
                <a16:creationId xmlns:a16="http://schemas.microsoft.com/office/drawing/2014/main" id="{F4449F6E-621A-9506-32EB-D5239726D6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CA0E3DB8-8C14-BB37-3239-1C2D30C77E18}"/>
              </a:ext>
            </a:extLst>
          </p:cNvPr>
          <p:cNvGrpSpPr/>
          <p:nvPr/>
        </p:nvGrpSpPr>
        <p:grpSpPr>
          <a:xfrm>
            <a:off x="568960" y="7149240"/>
            <a:ext cx="10784840" cy="6009640"/>
            <a:chOff x="568960" y="228601"/>
            <a:chExt cx="10784840" cy="6009640"/>
          </a:xfrm>
        </p:grpSpPr>
        <p:sp>
          <p:nvSpPr>
            <p:cNvPr id="115" name="Rechteck: abgerundete Ecken 114">
              <a:extLst>
                <a:ext uri="{FF2B5EF4-FFF2-40B4-BE49-F238E27FC236}">
                  <a16:creationId xmlns:a16="http://schemas.microsoft.com/office/drawing/2014/main" id="{B3D06588-A4EB-F7D8-0844-4F2D77EF6EEF}"/>
                </a:ext>
              </a:extLst>
            </p:cNvPr>
            <p:cNvSpPr/>
            <p:nvPr/>
          </p:nvSpPr>
          <p:spPr>
            <a:xfrm>
              <a:off x="568960" y="228601"/>
              <a:ext cx="10784840" cy="6009640"/>
            </a:xfrm>
            <a:prstGeom prst="round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6" name="Titel 1">
              <a:extLst>
                <a:ext uri="{FF2B5EF4-FFF2-40B4-BE49-F238E27FC236}">
                  <a16:creationId xmlns:a16="http://schemas.microsoft.com/office/drawing/2014/main" id="{B6259102-7627-DF77-001B-832C550537A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365124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b="1" dirty="0">
                  <a:latin typeface="Poppins" panose="00000500000000000000" pitchFamily="2" charset="0"/>
                  <a:cs typeface="Poppins" panose="00000500000000000000" pitchFamily="2" charset="0"/>
                </a:rPr>
                <a:t>Leistungen</a:t>
              </a:r>
            </a:p>
          </p:txBody>
        </p:sp>
        <p:sp>
          <p:nvSpPr>
            <p:cNvPr id="117" name="Inhaltsplatzhalter 2">
              <a:extLst>
                <a:ext uri="{FF2B5EF4-FFF2-40B4-BE49-F238E27FC236}">
                  <a16:creationId xmlns:a16="http://schemas.microsoft.com/office/drawing/2014/main" id="{77CD8F3A-9BE4-575F-9505-55DDED1D8F28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1571625"/>
              <a:ext cx="10515600" cy="43513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de-DE" sz="16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Unterkunft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: Berghotel Hofer</a:t>
              </a:r>
            </a:p>
            <a:p>
              <a:pPr>
                <a:lnSpc>
                  <a:spcPct val="120000"/>
                </a:lnSpc>
              </a:pPr>
              <a:r>
                <a:rPr lang="de-DE" sz="16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Lage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: Das Berghotel Hofer liegt </a:t>
              </a:r>
              <a:r>
                <a:rPr lang="de-D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zentral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, aber ruhig im Ferienort </a:t>
              </a:r>
              <a:r>
                <a:rPr lang="de-DE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Meransen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auf dem gleichnamigen </a:t>
              </a:r>
              <a:r>
                <a:rPr lang="de-D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Hochplateau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und inmitten der Ski- und </a:t>
              </a:r>
              <a:r>
                <a:rPr lang="de-DE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Almenregion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Gitschberg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Jochtal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. Unser Hotel bietet Ihnen einen idealen Zugang in die </a:t>
              </a:r>
              <a:r>
                <a:rPr lang="de-D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Wanderregion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zu Füßen des </a:t>
              </a:r>
              <a:r>
                <a:rPr lang="de-DE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Gitschbergs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, der rund 500 m entfernt aufragt. Im Winter haben wir es </a:t>
              </a:r>
              <a:r>
                <a:rPr lang="de-D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nur 5 Minuten zum nächsten Skilift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– auch die Verbindungsbahn ins Teilskigebiet </a:t>
              </a:r>
              <a:r>
                <a:rPr lang="de-DE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Jochtal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können wir als Hotelgast schnell erreichen. Der nächste Skilift ist nur  5 Minuten vom Hotel entfernt.</a:t>
              </a:r>
            </a:p>
            <a:p>
              <a:pPr>
                <a:lnSpc>
                  <a:spcPct val="120000"/>
                </a:lnSpc>
              </a:pPr>
              <a:r>
                <a:rPr lang="de-D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6 x Übernachtung 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inkl. Vollpension</a:t>
              </a:r>
            </a:p>
            <a:p>
              <a:pPr>
                <a:lnSpc>
                  <a:spcPct val="120000"/>
                </a:lnSpc>
              </a:pPr>
              <a:r>
                <a:rPr lang="de-D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Mahlzeiten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: Frühstücksbuffet/ mittags Lunchpaket </a:t>
              </a:r>
              <a:r>
                <a:rPr lang="de-D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(eigene Brotdose u. Trinkflasche mitbringen)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/warmes Abendessen</a:t>
              </a:r>
            </a:p>
            <a:p>
              <a:pPr>
                <a:lnSpc>
                  <a:spcPct val="120000"/>
                </a:lnSpc>
              </a:pPr>
              <a:r>
                <a:rPr lang="de-D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Tipp: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 Ein Rucksack zum Transport der Brotdose u. Trinkflasche ins Skigebiet ist ratsam.  </a:t>
              </a:r>
            </a:p>
            <a:p>
              <a:pPr>
                <a:lnSpc>
                  <a:spcPct val="120000"/>
                </a:lnSpc>
              </a:pPr>
              <a:r>
                <a:rPr lang="de-D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moderne Mehrbettzimmer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mit Dusche, WC und WLAN</a:t>
              </a:r>
            </a:p>
            <a:p>
              <a:pPr>
                <a:lnSpc>
                  <a:spcPct val="120000"/>
                </a:lnSpc>
              </a:pP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Großzügiger Aufenthaltsraum mit Tischtennis und Kicker</a:t>
              </a:r>
            </a:p>
            <a:p>
              <a:pPr>
                <a:lnSpc>
                  <a:spcPct val="120000"/>
                </a:lnSpc>
              </a:pP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Handtücher bitte mitbringen! Bettwäsche wird gestellt</a:t>
              </a:r>
            </a:p>
            <a:p>
              <a:pPr>
                <a:lnSpc>
                  <a:spcPct val="120000"/>
                </a:lnSpc>
              </a:pPr>
              <a:r>
                <a:rPr lang="de-DE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Skiset</a:t>
              </a:r>
              <a:r>
                <a:rPr lang="de-D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inkl. Helm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9704D11A-9677-9634-9490-AAB41690A322}"/>
              </a:ext>
            </a:extLst>
          </p:cNvPr>
          <p:cNvGrpSpPr/>
          <p:nvPr/>
        </p:nvGrpSpPr>
        <p:grpSpPr>
          <a:xfrm>
            <a:off x="568961" y="365124"/>
            <a:ext cx="6479954" cy="5873116"/>
            <a:chOff x="568961" y="365124"/>
            <a:chExt cx="6479954" cy="5873116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E8A5E6FF-5AD7-C1B3-D331-69912721B2A7}"/>
                </a:ext>
              </a:extLst>
            </p:cNvPr>
            <p:cNvSpPr/>
            <p:nvPr/>
          </p:nvSpPr>
          <p:spPr>
            <a:xfrm>
              <a:off x="568961" y="629920"/>
              <a:ext cx="5963920" cy="5608320"/>
            </a:xfrm>
            <a:prstGeom prst="round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Titel 1">
              <a:extLst>
                <a:ext uri="{FF2B5EF4-FFF2-40B4-BE49-F238E27FC236}">
                  <a16:creationId xmlns:a16="http://schemas.microsoft.com/office/drawing/2014/main" id="{3DC835BB-31EA-3FC8-205E-C203D92F5CC1}"/>
                </a:ext>
              </a:extLst>
            </p:cNvPr>
            <p:cNvSpPr txBox="1">
              <a:spLocks/>
            </p:cNvSpPr>
            <p:nvPr/>
          </p:nvSpPr>
          <p:spPr>
            <a:xfrm>
              <a:off x="835152" y="365124"/>
              <a:ext cx="6213763" cy="180730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b="1">
                  <a:latin typeface="Poppins" panose="00000500000000000000" pitchFamily="2" charset="0"/>
                  <a:cs typeface="Poppins" panose="00000500000000000000" pitchFamily="2" charset="0"/>
                </a:rPr>
                <a:t>Wintersportfahrt</a:t>
              </a:r>
              <a:endParaRPr lang="de-DE" b="1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9" name="Content Placeholder 10">
              <a:extLst>
                <a:ext uri="{FF2B5EF4-FFF2-40B4-BE49-F238E27FC236}">
                  <a16:creationId xmlns:a16="http://schemas.microsoft.com/office/drawing/2014/main" id="{61648FCB-1999-3C3C-04B2-7B63CDF5E4C5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336349"/>
              <a:ext cx="4619621" cy="38436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nach </a:t>
              </a:r>
              <a:r>
                <a:rPr lang="de-DE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Meransen</a:t>
              </a: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, Italien</a:t>
              </a:r>
            </a:p>
            <a:p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21.03.2026 – 27.03.2026</a:t>
              </a:r>
            </a:p>
            <a:p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7 Tage </a:t>
              </a:r>
              <a:r>
                <a:rPr lang="de-DE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Skipaket</a:t>
              </a: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Gitschberg-Jochtal</a:t>
              </a: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zum Reisepreis:</a:t>
              </a:r>
            </a:p>
            <a:p>
              <a:r>
                <a:rPr lang="de-DE" sz="20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Kosten: </a:t>
              </a:r>
              <a:r>
                <a:rPr lang="de-DE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585</a:t>
              </a:r>
              <a:r>
                <a:rPr lang="de-DE" sz="2000" b="1">
                  <a:latin typeface="Calibri" panose="020F0502020204030204" pitchFamily="34" charset="0"/>
                  <a:cs typeface="Calibri" panose="020F0502020204030204" pitchFamily="34" charset="0"/>
                </a:rPr>
                <a:t>€ [ab </a:t>
              </a:r>
              <a:r>
                <a:rPr lang="de-DE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14 Jahren 603</a:t>
              </a:r>
              <a:r>
                <a:rPr lang="de-DE" sz="2000" b="1">
                  <a:latin typeface="Calibri" panose="020F0502020204030204" pitchFamily="34" charset="0"/>
                  <a:cs typeface="Calibri" panose="020F0502020204030204" pitchFamily="34" charset="0"/>
                </a:rPr>
                <a:t>€ (Ortstaxe)]</a:t>
              </a:r>
              <a:endParaRPr lang="de-DE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indent="0">
                <a:buNone/>
              </a:pP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inklusive Reiseschutz – Paket Europa von </a:t>
              </a:r>
              <a:r>
                <a:rPr lang="de-DE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AHanseMerkur</a:t>
              </a:r>
              <a:r>
                <a:rPr lang="de-DE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(Reiserücktritt-Versicherung, Reiseabbruch-Versicherung, Reise-Krankenversicherung inkl. Kranken-Rücktransport, Reise-</a:t>
              </a:r>
              <a:r>
                <a:rPr lang="de-DE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Haftpflichversicherung</a:t>
              </a: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, Reise-Unfallversicherung)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9097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INHALTSVERZEICHNIS">
            <a:extLst>
              <a:ext uri="{FF2B5EF4-FFF2-40B4-BE49-F238E27FC236}">
                <a16:creationId xmlns:a16="http://schemas.microsoft.com/office/drawing/2014/main" id="{77BD1B92-DDB9-51A1-0229-33F9ED492FE4}"/>
              </a:ext>
            </a:extLst>
          </p:cNvPr>
          <p:cNvSpPr txBox="1"/>
          <p:nvPr/>
        </p:nvSpPr>
        <p:spPr>
          <a:xfrm>
            <a:off x="21134719" y="2955500"/>
            <a:ext cx="6712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bas Neue" panose="020B0606020202050201" pitchFamily="34" charset="0"/>
              </a:rPr>
              <a:t>Inhaltsverzeichnis</a:t>
            </a:r>
          </a:p>
        </p:txBody>
      </p:sp>
      <p:sp>
        <p:nvSpPr>
          <p:cNvPr id="57" name="Name - Thema">
            <a:extLst>
              <a:ext uri="{FF2B5EF4-FFF2-40B4-BE49-F238E27FC236}">
                <a16:creationId xmlns:a16="http://schemas.microsoft.com/office/drawing/2014/main" id="{55A3D2E1-862D-14D0-2A7B-954B2B43DA43}"/>
              </a:ext>
            </a:extLst>
          </p:cNvPr>
          <p:cNvSpPr txBox="1"/>
          <p:nvPr/>
        </p:nvSpPr>
        <p:spPr>
          <a:xfrm>
            <a:off x="21371849" y="2543488"/>
            <a:ext cx="6032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E3A3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ush Script MT" panose="03060802040406070304" pitchFamily="66" charset="0"/>
              </a:rPr>
              <a:t>Wintersportfahrt</a:t>
            </a:r>
          </a:p>
        </p:txBody>
      </p:sp>
      <p:grpSp>
        <p:nvGrpSpPr>
          <p:cNvPr id="58" name="Gruppe 1">
            <a:extLst>
              <a:ext uri="{FF2B5EF4-FFF2-40B4-BE49-F238E27FC236}">
                <a16:creationId xmlns:a16="http://schemas.microsoft.com/office/drawing/2014/main" id="{1102FB1B-8534-80DC-C894-9E4A2000829A}"/>
              </a:ext>
            </a:extLst>
          </p:cNvPr>
          <p:cNvGrpSpPr/>
          <p:nvPr/>
        </p:nvGrpSpPr>
        <p:grpSpPr>
          <a:xfrm>
            <a:off x="16735682" y="-9930"/>
            <a:ext cx="11886047" cy="6858000"/>
            <a:chOff x="-5417457" y="9525"/>
            <a:chExt cx="11886047" cy="6858000"/>
          </a:xfrm>
        </p:grpSpPr>
        <p:grpSp>
          <p:nvGrpSpPr>
            <p:cNvPr id="59" name="Gruppe 1">
              <a:extLst>
                <a:ext uri="{FF2B5EF4-FFF2-40B4-BE49-F238E27FC236}">
                  <a16:creationId xmlns:a16="http://schemas.microsoft.com/office/drawing/2014/main" id="{26DACB4A-8769-EAA2-5522-4B865E7A2B50}"/>
                </a:ext>
              </a:extLst>
            </p:cNvPr>
            <p:cNvGrpSpPr/>
            <p:nvPr/>
          </p:nvGrpSpPr>
          <p:grpSpPr>
            <a:xfrm>
              <a:off x="-5417457" y="9525"/>
              <a:ext cx="11886047" cy="6858000"/>
              <a:chOff x="0" y="0"/>
              <a:chExt cx="11886047" cy="6858000"/>
            </a:xfrm>
          </p:grpSpPr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96AA1A03-574D-28DD-E915-08A6FAE2F5E2}"/>
                  </a:ext>
                </a:extLst>
              </p:cNvPr>
              <p:cNvSpPr/>
              <p:nvPr/>
            </p:nvSpPr>
            <p:spPr>
              <a:xfrm>
                <a:off x="0" y="0"/>
                <a:ext cx="11157403" cy="6858000"/>
              </a:xfrm>
              <a:custGeom>
                <a:avLst/>
                <a:gdLst>
                  <a:gd name="connsiteX0" fmla="*/ 0 w 11157403"/>
                  <a:gd name="connsiteY0" fmla="*/ 0 h 6858000"/>
                  <a:gd name="connsiteX1" fmla="*/ 10417175 w 11157403"/>
                  <a:gd name="connsiteY1" fmla="*/ 0 h 6858000"/>
                  <a:gd name="connsiteX2" fmla="*/ 10417175 w 11157403"/>
                  <a:gd name="connsiteY2" fmla="*/ 5343752 h 6858000"/>
                  <a:gd name="connsiteX3" fmla="*/ 10990485 w 11157403"/>
                  <a:gd name="connsiteY3" fmla="*/ 5343752 h 6858000"/>
                  <a:gd name="connsiteX4" fmla="*/ 11157403 w 11157403"/>
                  <a:gd name="connsiteY4" fmla="*/ 5510670 h 6858000"/>
                  <a:gd name="connsiteX5" fmla="*/ 11157403 w 11157403"/>
                  <a:gd name="connsiteY5" fmla="*/ 6178320 h 6858000"/>
                  <a:gd name="connsiteX6" fmla="*/ 10990485 w 11157403"/>
                  <a:gd name="connsiteY6" fmla="*/ 6345238 h 6858000"/>
                  <a:gd name="connsiteX7" fmla="*/ 10417175 w 11157403"/>
                  <a:gd name="connsiteY7" fmla="*/ 6345238 h 6858000"/>
                  <a:gd name="connsiteX8" fmla="*/ 10417175 w 11157403"/>
                  <a:gd name="connsiteY8" fmla="*/ 6858000 h 6858000"/>
                  <a:gd name="connsiteX9" fmla="*/ 0 w 11157403"/>
                  <a:gd name="connsiteY9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57403" h="6858000">
                    <a:moveTo>
                      <a:pt x="0" y="0"/>
                    </a:moveTo>
                    <a:lnTo>
                      <a:pt x="10417175" y="0"/>
                    </a:lnTo>
                    <a:lnTo>
                      <a:pt x="10417175" y="5343752"/>
                    </a:lnTo>
                    <a:lnTo>
                      <a:pt x="10990485" y="5343752"/>
                    </a:lnTo>
                    <a:cubicBezTo>
                      <a:pt x="11082671" y="5343752"/>
                      <a:pt x="11157403" y="5418484"/>
                      <a:pt x="11157403" y="5510670"/>
                    </a:cubicBezTo>
                    <a:lnTo>
                      <a:pt x="11157403" y="6178320"/>
                    </a:lnTo>
                    <a:cubicBezTo>
                      <a:pt x="11157403" y="6270506"/>
                      <a:pt x="11082671" y="6345238"/>
                      <a:pt x="10990485" y="6345238"/>
                    </a:cubicBezTo>
                    <a:lnTo>
                      <a:pt x="10417175" y="6345238"/>
                    </a:lnTo>
                    <a:lnTo>
                      <a:pt x="10417175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084594"/>
              </a:solidFill>
              <a:ln>
                <a:noFill/>
              </a:ln>
              <a:effectLst>
                <a:outerShdw blurRad="127000" dist="63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 dirty="0"/>
              </a:p>
            </p:txBody>
          </p:sp>
          <p:sp>
            <p:nvSpPr>
              <p:cNvPr id="62" name="Textfeld 61">
                <a:extLst>
                  <a:ext uri="{FF2B5EF4-FFF2-40B4-BE49-F238E27FC236}">
                    <a16:creationId xmlns:a16="http://schemas.microsoft.com/office/drawing/2014/main" id="{E46A7F71-6856-9FDC-9672-41BB2D44D145}"/>
                  </a:ext>
                </a:extLst>
              </p:cNvPr>
              <p:cNvSpPr txBox="1"/>
              <p:nvPr/>
            </p:nvSpPr>
            <p:spPr>
              <a:xfrm>
                <a:off x="6423102" y="36592"/>
                <a:ext cx="5462945" cy="2215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b="1" dirty="0">
                    <a:solidFill>
                      <a:srgbClr val="FFFFFF">
                        <a:alpha val="15000"/>
                      </a:srgbClr>
                    </a:solidFill>
                    <a:latin typeface="Montserrat" pitchFamily="2" charset="0"/>
                  </a:rPr>
                  <a:t>01</a:t>
                </a:r>
                <a:endParaRPr lang="de-DE" sz="13800" b="1" dirty="0">
                  <a:solidFill>
                    <a:srgbClr val="FFFFFF">
                      <a:alpha val="15000"/>
                    </a:srgbClr>
                  </a:solidFill>
                  <a:latin typeface="Montserrat" pitchFamily="2" charset="0"/>
                </a:endParaRPr>
              </a:p>
            </p:txBody>
          </p:sp>
          <p:sp>
            <p:nvSpPr>
              <p:cNvPr id="63" name="Textfeld 62">
                <a:extLst>
                  <a:ext uri="{FF2B5EF4-FFF2-40B4-BE49-F238E27FC236}">
                    <a16:creationId xmlns:a16="http://schemas.microsoft.com/office/drawing/2014/main" id="{C49BF85C-CAF7-C280-7C9F-FF9BACD4136A}"/>
                  </a:ext>
                </a:extLst>
              </p:cNvPr>
              <p:cNvSpPr txBox="1"/>
              <p:nvPr/>
            </p:nvSpPr>
            <p:spPr>
              <a:xfrm>
                <a:off x="7470740" y="1890168"/>
                <a:ext cx="336766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Wintersportfahrt:</a:t>
                </a:r>
              </a:p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Wesentliche</a:t>
                </a:r>
              </a:p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Informationen</a:t>
                </a:r>
              </a:p>
            </p:txBody>
          </p:sp>
          <p:sp>
            <p:nvSpPr>
              <p:cNvPr id="64" name="Textfeld 63">
                <a:extLst>
                  <a:ext uri="{FF2B5EF4-FFF2-40B4-BE49-F238E27FC236}">
                    <a16:creationId xmlns:a16="http://schemas.microsoft.com/office/drawing/2014/main" id="{80DBF2C2-F1B1-8CBF-9545-4F304EFC7D52}"/>
                  </a:ext>
                </a:extLst>
              </p:cNvPr>
              <p:cNvSpPr txBox="1"/>
              <p:nvPr/>
            </p:nvSpPr>
            <p:spPr>
              <a:xfrm>
                <a:off x="10544972" y="5369778"/>
                <a:ext cx="9825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b="1" dirty="0">
                    <a:solidFill>
                      <a:srgbClr val="C2BFD0"/>
                    </a:solidFill>
                    <a:latin typeface="Montserrat" pitchFamily="2" charset="0"/>
                  </a:rPr>
                  <a:t>1</a:t>
                </a:r>
              </a:p>
            </p:txBody>
          </p:sp>
        </p:grpSp>
        <p:pic>
          <p:nvPicPr>
            <p:cNvPr id="60" name="Grafik 59" descr="Skigondel Silhouette">
              <a:extLst>
                <a:ext uri="{FF2B5EF4-FFF2-40B4-BE49-F238E27FC236}">
                  <a16:creationId xmlns:a16="http://schemas.microsoft.com/office/drawing/2014/main" id="{EAF33463-2122-DB53-C55C-2F0C32875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16056" y="3675402"/>
              <a:ext cx="1425661" cy="142566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5" name="Gruppe 2">
            <a:extLst>
              <a:ext uri="{FF2B5EF4-FFF2-40B4-BE49-F238E27FC236}">
                <a16:creationId xmlns:a16="http://schemas.microsoft.com/office/drawing/2014/main" id="{E62F8DEB-17E9-0C74-8738-59F1EEE48431}"/>
              </a:ext>
            </a:extLst>
          </p:cNvPr>
          <p:cNvGrpSpPr/>
          <p:nvPr/>
        </p:nvGrpSpPr>
        <p:grpSpPr>
          <a:xfrm>
            <a:off x="16447660" y="-17883"/>
            <a:ext cx="11886048" cy="6858000"/>
            <a:chOff x="-6758533" y="1572"/>
            <a:chExt cx="11886048" cy="6858000"/>
          </a:xfrm>
        </p:grpSpPr>
        <p:grpSp>
          <p:nvGrpSpPr>
            <p:cNvPr id="66" name="Gruppe 2">
              <a:extLst>
                <a:ext uri="{FF2B5EF4-FFF2-40B4-BE49-F238E27FC236}">
                  <a16:creationId xmlns:a16="http://schemas.microsoft.com/office/drawing/2014/main" id="{6622FE7B-64CD-DB18-8642-B9AFE07704AE}"/>
                </a:ext>
              </a:extLst>
            </p:cNvPr>
            <p:cNvGrpSpPr/>
            <p:nvPr/>
          </p:nvGrpSpPr>
          <p:grpSpPr>
            <a:xfrm>
              <a:off x="-6758533" y="1572"/>
              <a:ext cx="11886048" cy="6858000"/>
              <a:chOff x="-1" y="0"/>
              <a:chExt cx="11886048" cy="6858000"/>
            </a:xfrm>
          </p:grpSpPr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9E303C29-D4D3-4F6E-1382-B6D0538F9BEA}"/>
                  </a:ext>
                </a:extLst>
              </p:cNvPr>
              <p:cNvSpPr/>
              <p:nvPr/>
            </p:nvSpPr>
            <p:spPr>
              <a:xfrm>
                <a:off x="-1" y="0"/>
                <a:ext cx="11157400" cy="6858000"/>
              </a:xfrm>
              <a:custGeom>
                <a:avLst/>
                <a:gdLst>
                  <a:gd name="connsiteX0" fmla="*/ 0 w 11157400"/>
                  <a:gd name="connsiteY0" fmla="*/ 0 h 6858000"/>
                  <a:gd name="connsiteX1" fmla="*/ 10417175 w 11157400"/>
                  <a:gd name="connsiteY1" fmla="*/ 0 h 6858000"/>
                  <a:gd name="connsiteX2" fmla="*/ 10417175 w 11157400"/>
                  <a:gd name="connsiteY2" fmla="*/ 3857512 h 6858000"/>
                  <a:gd name="connsiteX3" fmla="*/ 10990482 w 11157400"/>
                  <a:gd name="connsiteY3" fmla="*/ 3857512 h 6858000"/>
                  <a:gd name="connsiteX4" fmla="*/ 11157400 w 11157400"/>
                  <a:gd name="connsiteY4" fmla="*/ 4024430 h 6858000"/>
                  <a:gd name="connsiteX5" fmla="*/ 11157400 w 11157400"/>
                  <a:gd name="connsiteY5" fmla="*/ 4692080 h 6858000"/>
                  <a:gd name="connsiteX6" fmla="*/ 10990482 w 11157400"/>
                  <a:gd name="connsiteY6" fmla="*/ 4858998 h 6858000"/>
                  <a:gd name="connsiteX7" fmla="*/ 10417175 w 11157400"/>
                  <a:gd name="connsiteY7" fmla="*/ 4858998 h 6858000"/>
                  <a:gd name="connsiteX8" fmla="*/ 10417175 w 11157400"/>
                  <a:gd name="connsiteY8" fmla="*/ 6858000 h 6858000"/>
                  <a:gd name="connsiteX9" fmla="*/ 0 w 11157400"/>
                  <a:gd name="connsiteY9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57400" h="6858000">
                    <a:moveTo>
                      <a:pt x="0" y="0"/>
                    </a:moveTo>
                    <a:lnTo>
                      <a:pt x="10417175" y="0"/>
                    </a:lnTo>
                    <a:lnTo>
                      <a:pt x="10417175" y="3857512"/>
                    </a:lnTo>
                    <a:lnTo>
                      <a:pt x="10990482" y="3857512"/>
                    </a:lnTo>
                    <a:cubicBezTo>
                      <a:pt x="11082668" y="3857512"/>
                      <a:pt x="11157400" y="3932244"/>
                      <a:pt x="11157400" y="4024430"/>
                    </a:cubicBezTo>
                    <a:lnTo>
                      <a:pt x="11157400" y="4692080"/>
                    </a:lnTo>
                    <a:cubicBezTo>
                      <a:pt x="11157400" y="4784266"/>
                      <a:pt x="11082668" y="4858998"/>
                      <a:pt x="10990482" y="4858998"/>
                    </a:cubicBezTo>
                    <a:lnTo>
                      <a:pt x="10417175" y="4858998"/>
                    </a:lnTo>
                    <a:lnTo>
                      <a:pt x="10417175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2171B5"/>
              </a:solidFill>
              <a:ln>
                <a:noFill/>
              </a:ln>
              <a:effectLst>
                <a:outerShdw blurRad="127000" dist="63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 dirty="0"/>
              </a:p>
            </p:txBody>
          </p:sp>
          <p:sp>
            <p:nvSpPr>
              <p:cNvPr id="69" name="Textfeld 68">
                <a:extLst>
                  <a:ext uri="{FF2B5EF4-FFF2-40B4-BE49-F238E27FC236}">
                    <a16:creationId xmlns:a16="http://schemas.microsoft.com/office/drawing/2014/main" id="{E2E31D44-A4C7-D4C1-D575-4C048B44350B}"/>
                  </a:ext>
                </a:extLst>
              </p:cNvPr>
              <p:cNvSpPr txBox="1"/>
              <p:nvPr/>
            </p:nvSpPr>
            <p:spPr>
              <a:xfrm>
                <a:off x="6423102" y="36592"/>
                <a:ext cx="5462945" cy="2215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b="1">
                    <a:solidFill>
                      <a:srgbClr val="FFFFFF">
                        <a:alpha val="15000"/>
                      </a:srgbClr>
                    </a:solidFill>
                    <a:latin typeface="Montserrat" pitchFamily="2" charset="0"/>
                  </a:rPr>
                  <a:t>02</a:t>
                </a:r>
                <a:endParaRPr lang="de-DE" sz="13800" b="1" dirty="0">
                  <a:solidFill>
                    <a:srgbClr val="FFFFFF">
                      <a:alpha val="15000"/>
                    </a:srgbClr>
                  </a:solidFill>
                  <a:latin typeface="Montserrat" pitchFamily="2" charset="0"/>
                </a:endParaRPr>
              </a:p>
            </p:txBody>
          </p:sp>
          <p:sp>
            <p:nvSpPr>
              <p:cNvPr id="70" name="Textfeld 69">
                <a:extLst>
                  <a:ext uri="{FF2B5EF4-FFF2-40B4-BE49-F238E27FC236}">
                    <a16:creationId xmlns:a16="http://schemas.microsoft.com/office/drawing/2014/main" id="{BC7AA5FD-B55B-E1DA-6781-C704EC9DDFC8}"/>
                  </a:ext>
                </a:extLst>
              </p:cNvPr>
              <p:cNvSpPr txBox="1"/>
              <p:nvPr/>
            </p:nvSpPr>
            <p:spPr>
              <a:xfrm>
                <a:off x="7470740" y="1890168"/>
                <a:ext cx="33676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Leistungen</a:t>
                </a:r>
              </a:p>
            </p:txBody>
          </p:sp>
          <p:sp>
            <p:nvSpPr>
              <p:cNvPr id="71" name="Textfeld 70">
                <a:extLst>
                  <a:ext uri="{FF2B5EF4-FFF2-40B4-BE49-F238E27FC236}">
                    <a16:creationId xmlns:a16="http://schemas.microsoft.com/office/drawing/2014/main" id="{7ED52159-924C-E519-8A54-383B10B57A8C}"/>
                  </a:ext>
                </a:extLst>
              </p:cNvPr>
              <p:cNvSpPr txBox="1"/>
              <p:nvPr/>
            </p:nvSpPr>
            <p:spPr>
              <a:xfrm>
                <a:off x="10544972" y="4001294"/>
                <a:ext cx="9825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b="1" dirty="0">
                    <a:solidFill>
                      <a:srgbClr val="084594"/>
                    </a:solidFill>
                    <a:latin typeface="Montserrat" pitchFamily="2" charset="0"/>
                  </a:rPr>
                  <a:t>2</a:t>
                </a:r>
              </a:p>
            </p:txBody>
          </p:sp>
        </p:grpSp>
        <p:pic>
          <p:nvPicPr>
            <p:cNvPr id="67" name="Grafik 66" descr="Liste mit einfarbiger Füllung">
              <a:extLst>
                <a:ext uri="{FF2B5EF4-FFF2-40B4-BE49-F238E27FC236}">
                  <a16:creationId xmlns:a16="http://schemas.microsoft.com/office/drawing/2014/main" id="{826C819F-4F6F-4303-CBB0-7D6D70DF0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389146" y="3594864"/>
              <a:ext cx="2024882" cy="20248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2" name="Gruppe 3">
            <a:extLst>
              <a:ext uri="{FF2B5EF4-FFF2-40B4-BE49-F238E27FC236}">
                <a16:creationId xmlns:a16="http://schemas.microsoft.com/office/drawing/2014/main" id="{AB66C56A-C7F7-0824-578F-CC4C55E076BE}"/>
              </a:ext>
            </a:extLst>
          </p:cNvPr>
          <p:cNvGrpSpPr/>
          <p:nvPr/>
        </p:nvGrpSpPr>
        <p:grpSpPr>
          <a:xfrm>
            <a:off x="16156855" y="-5447"/>
            <a:ext cx="11886047" cy="6858000"/>
            <a:chOff x="-8057160" y="14008"/>
            <a:chExt cx="11886047" cy="6858000"/>
          </a:xfrm>
        </p:grpSpPr>
        <p:grpSp>
          <p:nvGrpSpPr>
            <p:cNvPr id="73" name="Gruppe 3">
              <a:extLst>
                <a:ext uri="{FF2B5EF4-FFF2-40B4-BE49-F238E27FC236}">
                  <a16:creationId xmlns:a16="http://schemas.microsoft.com/office/drawing/2014/main" id="{34ABBEED-8DAC-DF15-3E57-967DE407D3B1}"/>
                </a:ext>
              </a:extLst>
            </p:cNvPr>
            <p:cNvGrpSpPr/>
            <p:nvPr/>
          </p:nvGrpSpPr>
          <p:grpSpPr>
            <a:xfrm>
              <a:off x="-8057160" y="14008"/>
              <a:ext cx="11886047" cy="6858000"/>
              <a:chOff x="0" y="0"/>
              <a:chExt cx="11886047" cy="6858000"/>
            </a:xfrm>
          </p:grpSpPr>
          <p:sp>
            <p:nvSpPr>
              <p:cNvPr id="75" name="Freihandform: Form 74">
                <a:extLst>
                  <a:ext uri="{FF2B5EF4-FFF2-40B4-BE49-F238E27FC236}">
                    <a16:creationId xmlns:a16="http://schemas.microsoft.com/office/drawing/2014/main" id="{052FD739-B918-DCC4-1CD7-E58E67B5DD03}"/>
                  </a:ext>
                </a:extLst>
              </p:cNvPr>
              <p:cNvSpPr/>
              <p:nvPr/>
            </p:nvSpPr>
            <p:spPr>
              <a:xfrm>
                <a:off x="0" y="0"/>
                <a:ext cx="11157399" cy="6858000"/>
              </a:xfrm>
              <a:custGeom>
                <a:avLst/>
                <a:gdLst>
                  <a:gd name="connsiteX0" fmla="*/ 0 w 11157399"/>
                  <a:gd name="connsiteY0" fmla="*/ 0 h 6858000"/>
                  <a:gd name="connsiteX1" fmla="*/ 10417175 w 11157399"/>
                  <a:gd name="connsiteY1" fmla="*/ 0 h 6858000"/>
                  <a:gd name="connsiteX2" fmla="*/ 10417175 w 11157399"/>
                  <a:gd name="connsiteY2" fmla="*/ 2371272 h 6858000"/>
                  <a:gd name="connsiteX3" fmla="*/ 10990481 w 11157399"/>
                  <a:gd name="connsiteY3" fmla="*/ 2371272 h 6858000"/>
                  <a:gd name="connsiteX4" fmla="*/ 11157399 w 11157399"/>
                  <a:gd name="connsiteY4" fmla="*/ 2538190 h 6858000"/>
                  <a:gd name="connsiteX5" fmla="*/ 11157399 w 11157399"/>
                  <a:gd name="connsiteY5" fmla="*/ 3205840 h 6858000"/>
                  <a:gd name="connsiteX6" fmla="*/ 10990481 w 11157399"/>
                  <a:gd name="connsiteY6" fmla="*/ 3372758 h 6858000"/>
                  <a:gd name="connsiteX7" fmla="*/ 10417175 w 11157399"/>
                  <a:gd name="connsiteY7" fmla="*/ 3372758 h 6858000"/>
                  <a:gd name="connsiteX8" fmla="*/ 10417175 w 11157399"/>
                  <a:gd name="connsiteY8" fmla="*/ 6858000 h 6858000"/>
                  <a:gd name="connsiteX9" fmla="*/ 0 w 11157399"/>
                  <a:gd name="connsiteY9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57399" h="6858000">
                    <a:moveTo>
                      <a:pt x="0" y="0"/>
                    </a:moveTo>
                    <a:lnTo>
                      <a:pt x="10417175" y="0"/>
                    </a:lnTo>
                    <a:lnTo>
                      <a:pt x="10417175" y="2371272"/>
                    </a:lnTo>
                    <a:lnTo>
                      <a:pt x="10990481" y="2371272"/>
                    </a:lnTo>
                    <a:cubicBezTo>
                      <a:pt x="11082667" y="2371272"/>
                      <a:pt x="11157399" y="2446004"/>
                      <a:pt x="11157399" y="2538190"/>
                    </a:cubicBezTo>
                    <a:lnTo>
                      <a:pt x="11157399" y="3205840"/>
                    </a:lnTo>
                    <a:cubicBezTo>
                      <a:pt x="11157399" y="3298026"/>
                      <a:pt x="11082667" y="3372758"/>
                      <a:pt x="10990481" y="3372758"/>
                    </a:cubicBezTo>
                    <a:lnTo>
                      <a:pt x="10417175" y="3372758"/>
                    </a:lnTo>
                    <a:lnTo>
                      <a:pt x="10417175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4292C6"/>
              </a:solidFill>
              <a:ln>
                <a:noFill/>
              </a:ln>
              <a:effectLst>
                <a:outerShdw blurRad="127000" dist="63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 dirty="0"/>
              </a:p>
            </p:txBody>
          </p:sp>
          <p:sp>
            <p:nvSpPr>
              <p:cNvPr id="76" name="Textfeld 75">
                <a:extLst>
                  <a:ext uri="{FF2B5EF4-FFF2-40B4-BE49-F238E27FC236}">
                    <a16:creationId xmlns:a16="http://schemas.microsoft.com/office/drawing/2014/main" id="{A6CC7FBD-0C46-8648-5014-111B1B3CCFD2}"/>
                  </a:ext>
                </a:extLst>
              </p:cNvPr>
              <p:cNvSpPr txBox="1"/>
              <p:nvPr/>
            </p:nvSpPr>
            <p:spPr>
              <a:xfrm>
                <a:off x="6423102" y="36592"/>
                <a:ext cx="5462945" cy="2215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b="1" dirty="0">
                    <a:solidFill>
                      <a:srgbClr val="002060">
                        <a:alpha val="15000"/>
                      </a:srgbClr>
                    </a:solidFill>
                    <a:latin typeface="Montserrat" pitchFamily="2" charset="0"/>
                  </a:rPr>
                  <a:t>03</a:t>
                </a:r>
                <a:endParaRPr lang="de-DE" sz="13800" b="1" dirty="0">
                  <a:solidFill>
                    <a:srgbClr val="002060">
                      <a:alpha val="15000"/>
                    </a:srgbClr>
                  </a:solidFill>
                  <a:latin typeface="Montserrat" pitchFamily="2" charset="0"/>
                </a:endParaRPr>
              </a:p>
            </p:txBody>
          </p:sp>
          <p:sp>
            <p:nvSpPr>
              <p:cNvPr id="77" name="Textfeld 76">
                <a:extLst>
                  <a:ext uri="{FF2B5EF4-FFF2-40B4-BE49-F238E27FC236}">
                    <a16:creationId xmlns:a16="http://schemas.microsoft.com/office/drawing/2014/main" id="{50B09200-CE2A-5C77-6422-C373BC7816E1}"/>
                  </a:ext>
                </a:extLst>
              </p:cNvPr>
              <p:cNvSpPr txBox="1"/>
              <p:nvPr/>
            </p:nvSpPr>
            <p:spPr>
              <a:xfrm>
                <a:off x="7470740" y="1890168"/>
                <a:ext cx="33676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An- und</a:t>
                </a:r>
              </a:p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Rückreise</a:t>
                </a:r>
              </a:p>
            </p:txBody>
          </p:sp>
          <p:sp>
            <p:nvSpPr>
              <p:cNvPr id="78" name="Textfeld 77">
                <a:extLst>
                  <a:ext uri="{FF2B5EF4-FFF2-40B4-BE49-F238E27FC236}">
                    <a16:creationId xmlns:a16="http://schemas.microsoft.com/office/drawing/2014/main" id="{2718B338-597F-1617-6E44-22D0E284B300}"/>
                  </a:ext>
                </a:extLst>
              </p:cNvPr>
              <p:cNvSpPr txBox="1"/>
              <p:nvPr/>
            </p:nvSpPr>
            <p:spPr>
              <a:xfrm>
                <a:off x="10544972" y="2479208"/>
                <a:ext cx="9825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b="1" dirty="0">
                    <a:solidFill>
                      <a:srgbClr val="2171B5"/>
                    </a:solidFill>
                    <a:latin typeface="Montserrat" pitchFamily="2" charset="0"/>
                  </a:rPr>
                  <a:t>3</a:t>
                </a:r>
              </a:p>
            </p:txBody>
          </p:sp>
        </p:grpSp>
        <p:pic>
          <p:nvPicPr>
            <p:cNvPr id="74" name="Grafik 73" descr="Bus Silhouette">
              <a:extLst>
                <a:ext uri="{FF2B5EF4-FFF2-40B4-BE49-F238E27FC236}">
                  <a16:creationId xmlns:a16="http://schemas.microsoft.com/office/drawing/2014/main" id="{BB6F3859-5152-8442-53D7-30331E5BF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6867" y="3484551"/>
              <a:ext cx="2165888" cy="216588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9" name="Gruppe 4">
            <a:extLst>
              <a:ext uri="{FF2B5EF4-FFF2-40B4-BE49-F238E27FC236}">
                <a16:creationId xmlns:a16="http://schemas.microsoft.com/office/drawing/2014/main" id="{9E3368E6-A865-EB98-6324-6DBBCE36A232}"/>
              </a:ext>
            </a:extLst>
          </p:cNvPr>
          <p:cNvGrpSpPr/>
          <p:nvPr/>
        </p:nvGrpSpPr>
        <p:grpSpPr>
          <a:xfrm>
            <a:off x="15874072" y="6989"/>
            <a:ext cx="11886047" cy="6858000"/>
            <a:chOff x="-9321217" y="26444"/>
            <a:chExt cx="11886047" cy="6858000"/>
          </a:xfrm>
        </p:grpSpPr>
        <p:grpSp>
          <p:nvGrpSpPr>
            <p:cNvPr id="80" name="Gruppe 1">
              <a:extLst>
                <a:ext uri="{FF2B5EF4-FFF2-40B4-BE49-F238E27FC236}">
                  <a16:creationId xmlns:a16="http://schemas.microsoft.com/office/drawing/2014/main" id="{6BBE53C4-0FCF-8552-F3EF-9F639E39DCF7}"/>
                </a:ext>
              </a:extLst>
            </p:cNvPr>
            <p:cNvGrpSpPr/>
            <p:nvPr/>
          </p:nvGrpSpPr>
          <p:grpSpPr>
            <a:xfrm>
              <a:off x="-9321217" y="26444"/>
              <a:ext cx="11886047" cy="6858000"/>
              <a:chOff x="0" y="0"/>
              <a:chExt cx="11886047" cy="6858000"/>
            </a:xfrm>
          </p:grpSpPr>
          <p:sp>
            <p:nvSpPr>
              <p:cNvPr id="82" name="Freihandform: Form 81">
                <a:extLst>
                  <a:ext uri="{FF2B5EF4-FFF2-40B4-BE49-F238E27FC236}">
                    <a16:creationId xmlns:a16="http://schemas.microsoft.com/office/drawing/2014/main" id="{99CFE720-5725-F3A2-A18A-7A14991E639E}"/>
                  </a:ext>
                </a:extLst>
              </p:cNvPr>
              <p:cNvSpPr/>
              <p:nvPr/>
            </p:nvSpPr>
            <p:spPr>
              <a:xfrm>
                <a:off x="0" y="0"/>
                <a:ext cx="11157399" cy="6858000"/>
              </a:xfrm>
              <a:custGeom>
                <a:avLst/>
                <a:gdLst>
                  <a:gd name="connsiteX0" fmla="*/ 0 w 11157399"/>
                  <a:gd name="connsiteY0" fmla="*/ 0 h 6858000"/>
                  <a:gd name="connsiteX1" fmla="*/ 10417175 w 11157399"/>
                  <a:gd name="connsiteY1" fmla="*/ 0 h 6858000"/>
                  <a:gd name="connsiteX2" fmla="*/ 10417175 w 11157399"/>
                  <a:gd name="connsiteY2" fmla="*/ 885032 h 6858000"/>
                  <a:gd name="connsiteX3" fmla="*/ 10990481 w 11157399"/>
                  <a:gd name="connsiteY3" fmla="*/ 885032 h 6858000"/>
                  <a:gd name="connsiteX4" fmla="*/ 11157399 w 11157399"/>
                  <a:gd name="connsiteY4" fmla="*/ 1051950 h 6858000"/>
                  <a:gd name="connsiteX5" fmla="*/ 11157399 w 11157399"/>
                  <a:gd name="connsiteY5" fmla="*/ 1719600 h 6858000"/>
                  <a:gd name="connsiteX6" fmla="*/ 10990481 w 11157399"/>
                  <a:gd name="connsiteY6" fmla="*/ 1886518 h 6858000"/>
                  <a:gd name="connsiteX7" fmla="*/ 10417175 w 11157399"/>
                  <a:gd name="connsiteY7" fmla="*/ 1886518 h 6858000"/>
                  <a:gd name="connsiteX8" fmla="*/ 10417175 w 11157399"/>
                  <a:gd name="connsiteY8" fmla="*/ 6858000 h 6858000"/>
                  <a:gd name="connsiteX9" fmla="*/ 0 w 11157399"/>
                  <a:gd name="connsiteY9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57399" h="6858000">
                    <a:moveTo>
                      <a:pt x="0" y="0"/>
                    </a:moveTo>
                    <a:lnTo>
                      <a:pt x="10417175" y="0"/>
                    </a:lnTo>
                    <a:lnTo>
                      <a:pt x="10417175" y="885032"/>
                    </a:lnTo>
                    <a:lnTo>
                      <a:pt x="10990481" y="885032"/>
                    </a:lnTo>
                    <a:cubicBezTo>
                      <a:pt x="11082667" y="885032"/>
                      <a:pt x="11157399" y="959764"/>
                      <a:pt x="11157399" y="1051950"/>
                    </a:cubicBezTo>
                    <a:lnTo>
                      <a:pt x="11157399" y="1719600"/>
                    </a:lnTo>
                    <a:cubicBezTo>
                      <a:pt x="11157399" y="1811786"/>
                      <a:pt x="11082667" y="1886518"/>
                      <a:pt x="10990481" y="1886518"/>
                    </a:cubicBezTo>
                    <a:lnTo>
                      <a:pt x="10417175" y="1886518"/>
                    </a:lnTo>
                    <a:lnTo>
                      <a:pt x="10417175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6BAED6"/>
              </a:solidFill>
              <a:ln>
                <a:noFill/>
              </a:ln>
              <a:effectLst>
                <a:outerShdw blurRad="127000" dist="63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 dirty="0"/>
              </a:p>
            </p:txBody>
          </p:sp>
          <p:sp>
            <p:nvSpPr>
              <p:cNvPr id="83" name="Textfeld 82">
                <a:extLst>
                  <a:ext uri="{FF2B5EF4-FFF2-40B4-BE49-F238E27FC236}">
                    <a16:creationId xmlns:a16="http://schemas.microsoft.com/office/drawing/2014/main" id="{E2B33E60-D745-F374-1350-EE5C6C6EA583}"/>
                  </a:ext>
                </a:extLst>
              </p:cNvPr>
              <p:cNvSpPr txBox="1"/>
              <p:nvPr/>
            </p:nvSpPr>
            <p:spPr>
              <a:xfrm>
                <a:off x="6423102" y="36592"/>
                <a:ext cx="5462945" cy="2215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b="1">
                    <a:solidFill>
                      <a:srgbClr val="502E8A">
                        <a:alpha val="15000"/>
                      </a:srgbClr>
                    </a:solidFill>
                    <a:latin typeface="Montserrat" pitchFamily="2" charset="0"/>
                  </a:rPr>
                  <a:t>04</a:t>
                </a:r>
                <a:endParaRPr lang="de-DE" sz="13800" b="1">
                  <a:solidFill>
                    <a:srgbClr val="502E8A">
                      <a:alpha val="15000"/>
                    </a:srgbClr>
                  </a:solidFill>
                  <a:latin typeface="Montserrat" pitchFamily="2" charset="0"/>
                </a:endParaRPr>
              </a:p>
            </p:txBody>
          </p:sp>
          <p:sp>
            <p:nvSpPr>
              <p:cNvPr id="84" name="Textfeld 83">
                <a:extLst>
                  <a:ext uri="{FF2B5EF4-FFF2-40B4-BE49-F238E27FC236}">
                    <a16:creationId xmlns:a16="http://schemas.microsoft.com/office/drawing/2014/main" id="{881E55B2-1642-7C01-C15E-0FD8FFDDE73F}"/>
                  </a:ext>
                </a:extLst>
              </p:cNvPr>
              <p:cNvSpPr txBox="1"/>
              <p:nvPr/>
            </p:nvSpPr>
            <p:spPr>
              <a:xfrm>
                <a:off x="7470740" y="1890168"/>
                <a:ext cx="336766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Informationen zum</a:t>
                </a:r>
              </a:p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Skigebiet und</a:t>
                </a:r>
              </a:p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Skiunterricht</a:t>
                </a:r>
              </a:p>
            </p:txBody>
          </p:sp>
          <p:sp>
            <p:nvSpPr>
              <p:cNvPr id="85" name="Textfeld 84">
                <a:extLst>
                  <a:ext uri="{FF2B5EF4-FFF2-40B4-BE49-F238E27FC236}">
                    <a16:creationId xmlns:a16="http://schemas.microsoft.com/office/drawing/2014/main" id="{065E17D8-15FE-D502-0EC6-AA6AFD2A97A6}"/>
                  </a:ext>
                </a:extLst>
              </p:cNvPr>
              <p:cNvSpPr txBox="1"/>
              <p:nvPr/>
            </p:nvSpPr>
            <p:spPr>
              <a:xfrm>
                <a:off x="10544972" y="896283"/>
                <a:ext cx="9825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b="1" dirty="0">
                    <a:solidFill>
                      <a:srgbClr val="4292C6"/>
                    </a:solidFill>
                    <a:latin typeface="Montserrat" pitchFamily="2" charset="0"/>
                  </a:rPr>
                  <a:t>4</a:t>
                </a:r>
              </a:p>
            </p:txBody>
          </p:sp>
        </p:grpSp>
        <p:pic>
          <p:nvPicPr>
            <p:cNvPr id="81" name="Grafik 80" descr="Route zwei Stecknadeln mit Weg Silhouette">
              <a:extLst>
                <a:ext uri="{FF2B5EF4-FFF2-40B4-BE49-F238E27FC236}">
                  <a16:creationId xmlns:a16="http://schemas.microsoft.com/office/drawing/2014/main" id="{65226954-F0F7-C69E-0944-0F5799BDB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-805948" y="3429482"/>
              <a:ext cx="1331879" cy="13318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Gruppe 5">
            <a:extLst>
              <a:ext uri="{FF2B5EF4-FFF2-40B4-BE49-F238E27FC236}">
                <a16:creationId xmlns:a16="http://schemas.microsoft.com/office/drawing/2014/main" id="{DFA94BA5-EB63-26AA-763D-36737A19FA60}"/>
              </a:ext>
            </a:extLst>
          </p:cNvPr>
          <p:cNvGrpSpPr/>
          <p:nvPr/>
        </p:nvGrpSpPr>
        <p:grpSpPr>
          <a:xfrm>
            <a:off x="15612392" y="6989"/>
            <a:ext cx="11886047" cy="6858000"/>
            <a:chOff x="-9321217" y="26444"/>
            <a:chExt cx="11886047" cy="6858000"/>
          </a:xfrm>
        </p:grpSpPr>
        <p:grpSp>
          <p:nvGrpSpPr>
            <p:cNvPr id="87" name="Gruppe 1">
              <a:extLst>
                <a:ext uri="{FF2B5EF4-FFF2-40B4-BE49-F238E27FC236}">
                  <a16:creationId xmlns:a16="http://schemas.microsoft.com/office/drawing/2014/main" id="{01EF5B67-302E-C0A2-C9E4-2AF652163494}"/>
                </a:ext>
              </a:extLst>
            </p:cNvPr>
            <p:cNvGrpSpPr/>
            <p:nvPr/>
          </p:nvGrpSpPr>
          <p:grpSpPr>
            <a:xfrm>
              <a:off x="-9321217" y="26444"/>
              <a:ext cx="11886047" cy="6858000"/>
              <a:chOff x="0" y="0"/>
              <a:chExt cx="11886047" cy="6858000"/>
            </a:xfrm>
          </p:grpSpPr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F066767A-DFF1-8819-B594-04D9C1E7E85B}"/>
                  </a:ext>
                </a:extLst>
              </p:cNvPr>
              <p:cNvSpPr/>
              <p:nvPr/>
            </p:nvSpPr>
            <p:spPr>
              <a:xfrm>
                <a:off x="0" y="0"/>
                <a:ext cx="11157399" cy="6858000"/>
              </a:xfrm>
              <a:custGeom>
                <a:avLst/>
                <a:gdLst>
                  <a:gd name="connsiteX0" fmla="*/ 0 w 11157399"/>
                  <a:gd name="connsiteY0" fmla="*/ 0 h 6858000"/>
                  <a:gd name="connsiteX1" fmla="*/ 10417175 w 11157399"/>
                  <a:gd name="connsiteY1" fmla="*/ 0 h 6858000"/>
                  <a:gd name="connsiteX2" fmla="*/ 10417175 w 11157399"/>
                  <a:gd name="connsiteY2" fmla="*/ 885032 h 6858000"/>
                  <a:gd name="connsiteX3" fmla="*/ 10990481 w 11157399"/>
                  <a:gd name="connsiteY3" fmla="*/ 885032 h 6858000"/>
                  <a:gd name="connsiteX4" fmla="*/ 11157399 w 11157399"/>
                  <a:gd name="connsiteY4" fmla="*/ 1051950 h 6858000"/>
                  <a:gd name="connsiteX5" fmla="*/ 11157399 w 11157399"/>
                  <a:gd name="connsiteY5" fmla="*/ 1719600 h 6858000"/>
                  <a:gd name="connsiteX6" fmla="*/ 10990481 w 11157399"/>
                  <a:gd name="connsiteY6" fmla="*/ 1886518 h 6858000"/>
                  <a:gd name="connsiteX7" fmla="*/ 10417175 w 11157399"/>
                  <a:gd name="connsiteY7" fmla="*/ 1886518 h 6858000"/>
                  <a:gd name="connsiteX8" fmla="*/ 10417175 w 11157399"/>
                  <a:gd name="connsiteY8" fmla="*/ 6858000 h 6858000"/>
                  <a:gd name="connsiteX9" fmla="*/ 0 w 11157399"/>
                  <a:gd name="connsiteY9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57399" h="6858000">
                    <a:moveTo>
                      <a:pt x="0" y="0"/>
                    </a:moveTo>
                    <a:lnTo>
                      <a:pt x="10417175" y="0"/>
                    </a:lnTo>
                    <a:lnTo>
                      <a:pt x="10417175" y="885032"/>
                    </a:lnTo>
                    <a:lnTo>
                      <a:pt x="10990481" y="885032"/>
                    </a:lnTo>
                    <a:cubicBezTo>
                      <a:pt x="11082667" y="885032"/>
                      <a:pt x="11157399" y="959764"/>
                      <a:pt x="11157399" y="1051950"/>
                    </a:cubicBezTo>
                    <a:lnTo>
                      <a:pt x="11157399" y="1719600"/>
                    </a:lnTo>
                    <a:cubicBezTo>
                      <a:pt x="11157399" y="1811786"/>
                      <a:pt x="11082667" y="1886518"/>
                      <a:pt x="10990481" y="1886518"/>
                    </a:cubicBezTo>
                    <a:lnTo>
                      <a:pt x="10417175" y="1886518"/>
                    </a:lnTo>
                    <a:lnTo>
                      <a:pt x="10417175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9ECAE1"/>
              </a:solidFill>
              <a:ln>
                <a:noFill/>
              </a:ln>
              <a:effectLst>
                <a:outerShdw blurRad="127000" dist="63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 dirty="0"/>
              </a:p>
            </p:txBody>
          </p:sp>
          <p:sp>
            <p:nvSpPr>
              <p:cNvPr id="90" name="Textfeld 89">
                <a:extLst>
                  <a:ext uri="{FF2B5EF4-FFF2-40B4-BE49-F238E27FC236}">
                    <a16:creationId xmlns:a16="http://schemas.microsoft.com/office/drawing/2014/main" id="{28E883D7-9517-FBBB-33D3-581A732AE18D}"/>
                  </a:ext>
                </a:extLst>
              </p:cNvPr>
              <p:cNvSpPr txBox="1"/>
              <p:nvPr/>
            </p:nvSpPr>
            <p:spPr>
              <a:xfrm>
                <a:off x="6423102" y="36592"/>
                <a:ext cx="5462945" cy="2215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b="1" dirty="0">
                    <a:solidFill>
                      <a:srgbClr val="502E8A">
                        <a:alpha val="15000"/>
                      </a:srgbClr>
                    </a:solidFill>
                    <a:latin typeface="Montserrat" pitchFamily="2" charset="0"/>
                  </a:rPr>
                  <a:t>05</a:t>
                </a:r>
                <a:endParaRPr lang="de-DE" sz="13800" b="1" dirty="0">
                  <a:solidFill>
                    <a:srgbClr val="502E8A">
                      <a:alpha val="15000"/>
                    </a:srgbClr>
                  </a:solidFill>
                  <a:latin typeface="Montserrat" pitchFamily="2" charset="0"/>
                </a:endParaRPr>
              </a:p>
            </p:txBody>
          </p:sp>
          <p:sp>
            <p:nvSpPr>
              <p:cNvPr id="91" name="Textfeld 90">
                <a:extLst>
                  <a:ext uri="{FF2B5EF4-FFF2-40B4-BE49-F238E27FC236}">
                    <a16:creationId xmlns:a16="http://schemas.microsoft.com/office/drawing/2014/main" id="{57447271-7AE7-ACF4-52FD-F6F12CD57335}"/>
                  </a:ext>
                </a:extLst>
              </p:cNvPr>
              <p:cNvSpPr txBox="1"/>
              <p:nvPr/>
            </p:nvSpPr>
            <p:spPr>
              <a:xfrm>
                <a:off x="7470740" y="1890168"/>
                <a:ext cx="33676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Wichtige Ausrüstungs-</a:t>
                </a:r>
              </a:p>
              <a:p>
                <a:pPr algn="ctr"/>
                <a:r>
                  <a:rPr lang="de-DE" b="1" dirty="0" err="1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gegenstände</a:t>
                </a:r>
                <a:endParaRPr lang="de-DE" b="1" dirty="0">
                  <a:solidFill>
                    <a:srgbClr val="FFFFFF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endParaRPr>
              </a:p>
            </p:txBody>
          </p:sp>
          <p:sp>
            <p:nvSpPr>
              <p:cNvPr id="92" name="Textfeld 91">
                <a:extLst>
                  <a:ext uri="{FF2B5EF4-FFF2-40B4-BE49-F238E27FC236}">
                    <a16:creationId xmlns:a16="http://schemas.microsoft.com/office/drawing/2014/main" id="{32BA4868-D924-C8A7-A6E8-DF605CEF80F7}"/>
                  </a:ext>
                </a:extLst>
              </p:cNvPr>
              <p:cNvSpPr txBox="1"/>
              <p:nvPr/>
            </p:nvSpPr>
            <p:spPr>
              <a:xfrm>
                <a:off x="10544972" y="896283"/>
                <a:ext cx="9825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b="1" dirty="0">
                    <a:solidFill>
                      <a:srgbClr val="4292C6"/>
                    </a:solidFill>
                    <a:latin typeface="Montserrat" pitchFamily="2" charset="0"/>
                  </a:rPr>
                  <a:t>5</a:t>
                </a:r>
              </a:p>
            </p:txBody>
          </p:sp>
        </p:grpSp>
        <p:pic>
          <p:nvPicPr>
            <p:cNvPr id="88" name="Grafik 87" descr="Fausthandschuhe Silhouette">
              <a:extLst>
                <a:ext uri="{FF2B5EF4-FFF2-40B4-BE49-F238E27FC236}">
                  <a16:creationId xmlns:a16="http://schemas.microsoft.com/office/drawing/2014/main" id="{11C8C2F9-7DA7-E887-684A-EF464F0C2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-805948" y="3429482"/>
              <a:ext cx="1331879" cy="13318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3" name="Gruppe 6">
            <a:extLst>
              <a:ext uri="{FF2B5EF4-FFF2-40B4-BE49-F238E27FC236}">
                <a16:creationId xmlns:a16="http://schemas.microsoft.com/office/drawing/2014/main" id="{9140EEBA-1CB6-137D-A450-2DF1501DB04B}"/>
              </a:ext>
            </a:extLst>
          </p:cNvPr>
          <p:cNvGrpSpPr/>
          <p:nvPr/>
        </p:nvGrpSpPr>
        <p:grpSpPr>
          <a:xfrm>
            <a:off x="15313650" y="6989"/>
            <a:ext cx="11886047" cy="6858000"/>
            <a:chOff x="-9321217" y="26444"/>
            <a:chExt cx="11886047" cy="6858000"/>
          </a:xfrm>
        </p:grpSpPr>
        <p:grpSp>
          <p:nvGrpSpPr>
            <p:cNvPr id="94" name="Gruppe 1">
              <a:extLst>
                <a:ext uri="{FF2B5EF4-FFF2-40B4-BE49-F238E27FC236}">
                  <a16:creationId xmlns:a16="http://schemas.microsoft.com/office/drawing/2014/main" id="{B9A7442D-B39F-DCBC-2316-C42B2729B600}"/>
                </a:ext>
              </a:extLst>
            </p:cNvPr>
            <p:cNvGrpSpPr/>
            <p:nvPr/>
          </p:nvGrpSpPr>
          <p:grpSpPr>
            <a:xfrm>
              <a:off x="-9321217" y="26444"/>
              <a:ext cx="11886047" cy="6858000"/>
              <a:chOff x="0" y="0"/>
              <a:chExt cx="11886047" cy="6858000"/>
            </a:xfrm>
          </p:grpSpPr>
          <p:sp>
            <p:nvSpPr>
              <p:cNvPr id="96" name="Freihandform: Form 95">
                <a:extLst>
                  <a:ext uri="{FF2B5EF4-FFF2-40B4-BE49-F238E27FC236}">
                    <a16:creationId xmlns:a16="http://schemas.microsoft.com/office/drawing/2014/main" id="{75404429-4C4D-E0CB-07F5-76D550B1F5ED}"/>
                  </a:ext>
                </a:extLst>
              </p:cNvPr>
              <p:cNvSpPr/>
              <p:nvPr/>
            </p:nvSpPr>
            <p:spPr>
              <a:xfrm>
                <a:off x="0" y="0"/>
                <a:ext cx="11157399" cy="6858000"/>
              </a:xfrm>
              <a:custGeom>
                <a:avLst/>
                <a:gdLst>
                  <a:gd name="connsiteX0" fmla="*/ 0 w 11157399"/>
                  <a:gd name="connsiteY0" fmla="*/ 0 h 6858000"/>
                  <a:gd name="connsiteX1" fmla="*/ 10417175 w 11157399"/>
                  <a:gd name="connsiteY1" fmla="*/ 0 h 6858000"/>
                  <a:gd name="connsiteX2" fmla="*/ 10417175 w 11157399"/>
                  <a:gd name="connsiteY2" fmla="*/ 885032 h 6858000"/>
                  <a:gd name="connsiteX3" fmla="*/ 10990481 w 11157399"/>
                  <a:gd name="connsiteY3" fmla="*/ 885032 h 6858000"/>
                  <a:gd name="connsiteX4" fmla="*/ 11157399 w 11157399"/>
                  <a:gd name="connsiteY4" fmla="*/ 1051950 h 6858000"/>
                  <a:gd name="connsiteX5" fmla="*/ 11157399 w 11157399"/>
                  <a:gd name="connsiteY5" fmla="*/ 1719600 h 6858000"/>
                  <a:gd name="connsiteX6" fmla="*/ 10990481 w 11157399"/>
                  <a:gd name="connsiteY6" fmla="*/ 1886518 h 6858000"/>
                  <a:gd name="connsiteX7" fmla="*/ 10417175 w 11157399"/>
                  <a:gd name="connsiteY7" fmla="*/ 1886518 h 6858000"/>
                  <a:gd name="connsiteX8" fmla="*/ 10417175 w 11157399"/>
                  <a:gd name="connsiteY8" fmla="*/ 6858000 h 6858000"/>
                  <a:gd name="connsiteX9" fmla="*/ 0 w 11157399"/>
                  <a:gd name="connsiteY9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57399" h="6858000">
                    <a:moveTo>
                      <a:pt x="0" y="0"/>
                    </a:moveTo>
                    <a:lnTo>
                      <a:pt x="10417175" y="0"/>
                    </a:lnTo>
                    <a:lnTo>
                      <a:pt x="10417175" y="885032"/>
                    </a:lnTo>
                    <a:lnTo>
                      <a:pt x="10990481" y="885032"/>
                    </a:lnTo>
                    <a:cubicBezTo>
                      <a:pt x="11082667" y="885032"/>
                      <a:pt x="11157399" y="959764"/>
                      <a:pt x="11157399" y="1051950"/>
                    </a:cubicBezTo>
                    <a:lnTo>
                      <a:pt x="11157399" y="1719600"/>
                    </a:lnTo>
                    <a:cubicBezTo>
                      <a:pt x="11157399" y="1811786"/>
                      <a:pt x="11082667" y="1886518"/>
                      <a:pt x="10990481" y="1886518"/>
                    </a:cubicBezTo>
                    <a:lnTo>
                      <a:pt x="10417175" y="1886518"/>
                    </a:lnTo>
                    <a:lnTo>
                      <a:pt x="10417175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C6DBEF"/>
              </a:solidFill>
              <a:ln>
                <a:noFill/>
              </a:ln>
              <a:effectLst>
                <a:outerShdw blurRad="127000" dist="63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 dirty="0"/>
              </a:p>
            </p:txBody>
          </p:sp>
          <p:sp>
            <p:nvSpPr>
              <p:cNvPr id="97" name="Textfeld 96">
                <a:extLst>
                  <a:ext uri="{FF2B5EF4-FFF2-40B4-BE49-F238E27FC236}">
                    <a16:creationId xmlns:a16="http://schemas.microsoft.com/office/drawing/2014/main" id="{19B3E953-1E94-6625-098D-57B830FC84A0}"/>
                  </a:ext>
                </a:extLst>
              </p:cNvPr>
              <p:cNvSpPr txBox="1"/>
              <p:nvPr/>
            </p:nvSpPr>
            <p:spPr>
              <a:xfrm>
                <a:off x="6423102" y="36592"/>
                <a:ext cx="5462945" cy="2215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b="1" dirty="0">
                    <a:solidFill>
                      <a:srgbClr val="502E8A">
                        <a:alpha val="15000"/>
                      </a:srgbClr>
                    </a:solidFill>
                    <a:latin typeface="Montserrat" pitchFamily="2" charset="0"/>
                  </a:rPr>
                  <a:t>06</a:t>
                </a:r>
                <a:endParaRPr lang="de-DE" sz="13800" b="1" dirty="0">
                  <a:solidFill>
                    <a:srgbClr val="502E8A">
                      <a:alpha val="15000"/>
                    </a:srgbClr>
                  </a:solidFill>
                  <a:latin typeface="Montserrat" pitchFamily="2" charset="0"/>
                </a:endParaRPr>
              </a:p>
            </p:txBody>
          </p:sp>
          <p:sp>
            <p:nvSpPr>
              <p:cNvPr id="98" name="Textfeld 97">
                <a:extLst>
                  <a:ext uri="{FF2B5EF4-FFF2-40B4-BE49-F238E27FC236}">
                    <a16:creationId xmlns:a16="http://schemas.microsoft.com/office/drawing/2014/main" id="{06128BB6-AF53-7AAF-401E-70298A2D3F3F}"/>
                  </a:ext>
                </a:extLst>
              </p:cNvPr>
              <p:cNvSpPr txBox="1"/>
              <p:nvPr/>
            </p:nvSpPr>
            <p:spPr>
              <a:xfrm>
                <a:off x="7470740" y="1890168"/>
                <a:ext cx="336766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Absprachen</a:t>
                </a:r>
              </a:p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und</a:t>
                </a:r>
              </a:p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Regeln</a:t>
                </a:r>
              </a:p>
            </p:txBody>
          </p:sp>
          <p:sp>
            <p:nvSpPr>
              <p:cNvPr id="99" name="Textfeld 98">
                <a:extLst>
                  <a:ext uri="{FF2B5EF4-FFF2-40B4-BE49-F238E27FC236}">
                    <a16:creationId xmlns:a16="http://schemas.microsoft.com/office/drawing/2014/main" id="{10126743-7BF3-9DF8-A2B4-7031DA90161B}"/>
                  </a:ext>
                </a:extLst>
              </p:cNvPr>
              <p:cNvSpPr txBox="1"/>
              <p:nvPr/>
            </p:nvSpPr>
            <p:spPr>
              <a:xfrm>
                <a:off x="10544972" y="896283"/>
                <a:ext cx="9825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b="1" dirty="0">
                    <a:solidFill>
                      <a:srgbClr val="9ECAE1"/>
                    </a:solidFill>
                    <a:latin typeface="Montserrat" pitchFamily="2" charset="0"/>
                  </a:rPr>
                  <a:t>6</a:t>
                </a:r>
              </a:p>
            </p:txBody>
          </p:sp>
        </p:grpSp>
        <p:pic>
          <p:nvPicPr>
            <p:cNvPr id="95" name="Grafik 94" descr="Klemmbrett abgehakt Silhouette">
              <a:extLst>
                <a:ext uri="{FF2B5EF4-FFF2-40B4-BE49-F238E27FC236}">
                  <a16:creationId xmlns:a16="http://schemas.microsoft.com/office/drawing/2014/main" id="{32C542C4-A7ED-D2C2-DB03-F811BD375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-805948" y="3429482"/>
              <a:ext cx="1331879" cy="13318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0" name="Gruppe 7">
            <a:extLst>
              <a:ext uri="{FF2B5EF4-FFF2-40B4-BE49-F238E27FC236}">
                <a16:creationId xmlns:a16="http://schemas.microsoft.com/office/drawing/2014/main" id="{F5EED7A3-B13B-1FA9-620F-CC523BC5C62F}"/>
              </a:ext>
            </a:extLst>
          </p:cNvPr>
          <p:cNvGrpSpPr/>
          <p:nvPr/>
        </p:nvGrpSpPr>
        <p:grpSpPr>
          <a:xfrm>
            <a:off x="14956363" y="6989"/>
            <a:ext cx="11886047" cy="6858000"/>
            <a:chOff x="-9321217" y="26444"/>
            <a:chExt cx="11886047" cy="6858000"/>
          </a:xfrm>
        </p:grpSpPr>
        <p:grpSp>
          <p:nvGrpSpPr>
            <p:cNvPr id="101" name="Gruppe 1">
              <a:extLst>
                <a:ext uri="{FF2B5EF4-FFF2-40B4-BE49-F238E27FC236}">
                  <a16:creationId xmlns:a16="http://schemas.microsoft.com/office/drawing/2014/main" id="{0613319E-F5CF-995D-9B32-2CECF2BDF2EE}"/>
                </a:ext>
              </a:extLst>
            </p:cNvPr>
            <p:cNvGrpSpPr/>
            <p:nvPr/>
          </p:nvGrpSpPr>
          <p:grpSpPr>
            <a:xfrm>
              <a:off x="-9321217" y="26444"/>
              <a:ext cx="11886047" cy="6858000"/>
              <a:chOff x="0" y="0"/>
              <a:chExt cx="11886047" cy="6858000"/>
            </a:xfrm>
          </p:grpSpPr>
          <p:sp>
            <p:nvSpPr>
              <p:cNvPr id="103" name="Freihandform: Form 102">
                <a:extLst>
                  <a:ext uri="{FF2B5EF4-FFF2-40B4-BE49-F238E27FC236}">
                    <a16:creationId xmlns:a16="http://schemas.microsoft.com/office/drawing/2014/main" id="{4AA57D46-B8D0-67C6-F956-640F875106C0}"/>
                  </a:ext>
                </a:extLst>
              </p:cNvPr>
              <p:cNvSpPr/>
              <p:nvPr/>
            </p:nvSpPr>
            <p:spPr>
              <a:xfrm>
                <a:off x="0" y="0"/>
                <a:ext cx="11157399" cy="6858000"/>
              </a:xfrm>
              <a:custGeom>
                <a:avLst/>
                <a:gdLst>
                  <a:gd name="connsiteX0" fmla="*/ 0 w 11157399"/>
                  <a:gd name="connsiteY0" fmla="*/ 0 h 6858000"/>
                  <a:gd name="connsiteX1" fmla="*/ 10417175 w 11157399"/>
                  <a:gd name="connsiteY1" fmla="*/ 0 h 6858000"/>
                  <a:gd name="connsiteX2" fmla="*/ 10417175 w 11157399"/>
                  <a:gd name="connsiteY2" fmla="*/ 885032 h 6858000"/>
                  <a:gd name="connsiteX3" fmla="*/ 10990481 w 11157399"/>
                  <a:gd name="connsiteY3" fmla="*/ 885032 h 6858000"/>
                  <a:gd name="connsiteX4" fmla="*/ 11157399 w 11157399"/>
                  <a:gd name="connsiteY4" fmla="*/ 1051950 h 6858000"/>
                  <a:gd name="connsiteX5" fmla="*/ 11157399 w 11157399"/>
                  <a:gd name="connsiteY5" fmla="*/ 1719600 h 6858000"/>
                  <a:gd name="connsiteX6" fmla="*/ 10990481 w 11157399"/>
                  <a:gd name="connsiteY6" fmla="*/ 1886518 h 6858000"/>
                  <a:gd name="connsiteX7" fmla="*/ 10417175 w 11157399"/>
                  <a:gd name="connsiteY7" fmla="*/ 1886518 h 6858000"/>
                  <a:gd name="connsiteX8" fmla="*/ 10417175 w 11157399"/>
                  <a:gd name="connsiteY8" fmla="*/ 6858000 h 6858000"/>
                  <a:gd name="connsiteX9" fmla="*/ 0 w 11157399"/>
                  <a:gd name="connsiteY9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57399" h="6858000">
                    <a:moveTo>
                      <a:pt x="0" y="0"/>
                    </a:moveTo>
                    <a:lnTo>
                      <a:pt x="10417175" y="0"/>
                    </a:lnTo>
                    <a:lnTo>
                      <a:pt x="10417175" y="885032"/>
                    </a:lnTo>
                    <a:lnTo>
                      <a:pt x="10990481" y="885032"/>
                    </a:lnTo>
                    <a:cubicBezTo>
                      <a:pt x="11082667" y="885032"/>
                      <a:pt x="11157399" y="959764"/>
                      <a:pt x="11157399" y="1051950"/>
                    </a:cubicBezTo>
                    <a:lnTo>
                      <a:pt x="11157399" y="1719600"/>
                    </a:lnTo>
                    <a:cubicBezTo>
                      <a:pt x="11157399" y="1811786"/>
                      <a:pt x="11082667" y="1886518"/>
                      <a:pt x="10990481" y="1886518"/>
                    </a:cubicBezTo>
                    <a:lnTo>
                      <a:pt x="10417175" y="1886518"/>
                    </a:lnTo>
                    <a:lnTo>
                      <a:pt x="10417175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EFF3FF"/>
              </a:solidFill>
              <a:ln>
                <a:noFill/>
              </a:ln>
              <a:effectLst>
                <a:outerShdw blurRad="127000" dist="63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 dirty="0"/>
              </a:p>
            </p:txBody>
          </p:sp>
          <p:sp>
            <p:nvSpPr>
              <p:cNvPr id="104" name="Textfeld 103">
                <a:extLst>
                  <a:ext uri="{FF2B5EF4-FFF2-40B4-BE49-F238E27FC236}">
                    <a16:creationId xmlns:a16="http://schemas.microsoft.com/office/drawing/2014/main" id="{10FFE912-66E3-43DA-59B6-B1EE955E8F6E}"/>
                  </a:ext>
                </a:extLst>
              </p:cNvPr>
              <p:cNvSpPr txBox="1"/>
              <p:nvPr/>
            </p:nvSpPr>
            <p:spPr>
              <a:xfrm>
                <a:off x="6423102" y="36592"/>
                <a:ext cx="5462945" cy="2215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3800" b="1" dirty="0">
                    <a:solidFill>
                      <a:srgbClr val="502E8A">
                        <a:alpha val="15000"/>
                      </a:srgbClr>
                    </a:solidFill>
                    <a:latin typeface="Montserrat" pitchFamily="2" charset="0"/>
                  </a:rPr>
                  <a:t>07</a:t>
                </a:r>
                <a:endParaRPr lang="de-DE" sz="13800" b="1" dirty="0">
                  <a:solidFill>
                    <a:srgbClr val="502E8A">
                      <a:alpha val="15000"/>
                    </a:srgbClr>
                  </a:solidFill>
                  <a:latin typeface="Montserrat" pitchFamily="2" charset="0"/>
                </a:endParaRPr>
              </a:p>
            </p:txBody>
          </p:sp>
          <p:sp>
            <p:nvSpPr>
              <p:cNvPr id="105" name="Textfeld 104">
                <a:extLst>
                  <a:ext uri="{FF2B5EF4-FFF2-40B4-BE49-F238E27FC236}">
                    <a16:creationId xmlns:a16="http://schemas.microsoft.com/office/drawing/2014/main" id="{81C02ECF-BC1E-91B5-363F-BC9DAFF1CAC8}"/>
                  </a:ext>
                </a:extLst>
              </p:cNvPr>
              <p:cNvSpPr txBox="1"/>
              <p:nvPr/>
            </p:nvSpPr>
            <p:spPr>
              <a:xfrm>
                <a:off x="7470740" y="1890168"/>
                <a:ext cx="336766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Reisepass</a:t>
                </a:r>
              </a:p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und</a:t>
                </a:r>
              </a:p>
              <a:p>
                <a:pPr algn="ctr"/>
                <a:r>
                  <a:rPr lang="de-DE" b="1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rPr>
                  <a:t>Personalausweis</a:t>
                </a:r>
              </a:p>
            </p:txBody>
          </p:sp>
          <p:sp>
            <p:nvSpPr>
              <p:cNvPr id="106" name="Textfeld 105">
                <a:extLst>
                  <a:ext uri="{FF2B5EF4-FFF2-40B4-BE49-F238E27FC236}">
                    <a16:creationId xmlns:a16="http://schemas.microsoft.com/office/drawing/2014/main" id="{03D038D8-0318-69A2-C19F-5E09559CCC1C}"/>
                  </a:ext>
                </a:extLst>
              </p:cNvPr>
              <p:cNvSpPr txBox="1"/>
              <p:nvPr/>
            </p:nvSpPr>
            <p:spPr>
              <a:xfrm>
                <a:off x="10544972" y="896283"/>
                <a:ext cx="9825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800" b="1" dirty="0">
                    <a:solidFill>
                      <a:srgbClr val="C6DBEF"/>
                    </a:solidFill>
                    <a:latin typeface="Montserrat" pitchFamily="2" charset="0"/>
                  </a:rPr>
                  <a:t>7</a:t>
                </a:r>
              </a:p>
            </p:txBody>
          </p:sp>
        </p:grpSp>
        <p:pic>
          <p:nvPicPr>
            <p:cNvPr id="102" name="Grafik 101" descr="Männliches Profil Silhouette">
              <a:extLst>
                <a:ext uri="{FF2B5EF4-FFF2-40B4-BE49-F238E27FC236}">
                  <a16:creationId xmlns:a16="http://schemas.microsoft.com/office/drawing/2014/main" id="{532E2E04-07B8-6C49-EDC1-25911E350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-805948" y="3429482"/>
              <a:ext cx="1331879" cy="13318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B8D5BDF5-E9AE-5AB6-5C2C-07A32F663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6D594A91-2ABE-2677-9C96-29D09B3F4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" y="15240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nhaltsplatzhalter 6" descr="Ein Bild, das draußen, Wolke, Himmel, Gebäude enthält.">
            <a:extLst>
              <a:ext uri="{FF2B5EF4-FFF2-40B4-BE49-F238E27FC236}">
                <a16:creationId xmlns:a16="http://schemas.microsoft.com/office/drawing/2014/main" id="{AE9C3930-22E6-F0E5-ECC4-B32FCE5914E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0"/>
          <a:stretch/>
        </p:blipFill>
        <p:spPr>
          <a:xfrm>
            <a:off x="12435461" y="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/>
        </p:spPr>
      </p:pic>
      <p:pic>
        <p:nvPicPr>
          <p:cNvPr id="16" name="Inhaltsplatzhalter 4" descr="Ein Bild, das Karte, Text, Atlas enthält.">
            <a:extLst>
              <a:ext uri="{FF2B5EF4-FFF2-40B4-BE49-F238E27FC236}">
                <a16:creationId xmlns:a16="http://schemas.microsoft.com/office/drawing/2014/main" id="{69D27FF3-8091-DAD3-CF24-95F3AA849AC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2" r="27021"/>
          <a:stretch/>
        </p:blipFill>
        <p:spPr>
          <a:xfrm>
            <a:off x="12435461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5" name="Inhaltsplatzhalter 6" descr="Ein Bild, das draußen, Wolke, Himmel, Gebäude enthält.&#10;&#10;Automatisch generierte Beschreibung">
            <a:extLst>
              <a:ext uri="{FF2B5EF4-FFF2-40B4-BE49-F238E27FC236}">
                <a16:creationId xmlns:a16="http://schemas.microsoft.com/office/drawing/2014/main" id="{E3723500-67E6-C9BD-7D39-2E1A8B5B3B8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0"/>
          <a:stretch/>
        </p:blipFill>
        <p:spPr>
          <a:xfrm>
            <a:off x="12399254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6A5C887-81DB-CCEB-EAE2-6C6A05D562C5}"/>
              </a:ext>
            </a:extLst>
          </p:cNvPr>
          <p:cNvGrpSpPr/>
          <p:nvPr/>
        </p:nvGrpSpPr>
        <p:grpSpPr>
          <a:xfrm>
            <a:off x="568960" y="228601"/>
            <a:ext cx="10784840" cy="6009640"/>
            <a:chOff x="568960" y="228601"/>
            <a:chExt cx="10784840" cy="6009640"/>
          </a:xfrm>
        </p:grpSpPr>
        <p:sp>
          <p:nvSpPr>
            <p:cNvPr id="4" name="Rechteck: abgerundete Ecken 3">
              <a:extLst>
                <a:ext uri="{FF2B5EF4-FFF2-40B4-BE49-F238E27FC236}">
                  <a16:creationId xmlns:a16="http://schemas.microsoft.com/office/drawing/2014/main" id="{2B77F053-3CB6-BE39-CB7E-FF98654A441A}"/>
                </a:ext>
              </a:extLst>
            </p:cNvPr>
            <p:cNvSpPr/>
            <p:nvPr/>
          </p:nvSpPr>
          <p:spPr>
            <a:xfrm>
              <a:off x="568960" y="228601"/>
              <a:ext cx="10784840" cy="6009640"/>
            </a:xfrm>
            <a:prstGeom prst="round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" name="Titel 1">
              <a:extLst>
                <a:ext uri="{FF2B5EF4-FFF2-40B4-BE49-F238E27FC236}">
                  <a16:creationId xmlns:a16="http://schemas.microsoft.com/office/drawing/2014/main" id="{8E1D0CA6-1BB6-30D6-9DF5-E0E2877184BC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365124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b="1" dirty="0">
                  <a:latin typeface="Poppins" panose="00000500000000000000" pitchFamily="2" charset="0"/>
                  <a:cs typeface="Poppins" panose="00000500000000000000" pitchFamily="2" charset="0"/>
                </a:rPr>
                <a:t>Leistungen</a:t>
              </a:r>
            </a:p>
          </p:txBody>
        </p:sp>
        <p:sp>
          <p:nvSpPr>
            <p:cNvPr id="6" name="Inhaltsplatzhalter 2">
              <a:extLst>
                <a:ext uri="{FF2B5EF4-FFF2-40B4-BE49-F238E27FC236}">
                  <a16:creationId xmlns:a16="http://schemas.microsoft.com/office/drawing/2014/main" id="{0D792956-9571-B278-1DB2-0F2BD262472B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1571625"/>
              <a:ext cx="10515600" cy="43513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de-DE" sz="16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Unterkunft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: Berghotel Hofer</a:t>
              </a:r>
            </a:p>
            <a:p>
              <a:pPr>
                <a:lnSpc>
                  <a:spcPct val="120000"/>
                </a:lnSpc>
              </a:pPr>
              <a:r>
                <a:rPr lang="de-DE" sz="16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Lage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: Das Berghotel Hofer liegt </a:t>
              </a:r>
              <a:r>
                <a:rPr lang="de-D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zentral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, aber ruhig im Ferienort </a:t>
              </a:r>
              <a:r>
                <a:rPr lang="de-DE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Meransen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auf dem gleichnamigen </a:t>
              </a:r>
              <a:r>
                <a:rPr lang="de-D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Hochplateau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und inmitten der Ski- und </a:t>
              </a:r>
              <a:r>
                <a:rPr lang="de-DE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Almenregion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Gitschberg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Jochtal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. Unser Hotel bietet Ihnen einen idealen Zugang in die </a:t>
              </a:r>
              <a:r>
                <a:rPr lang="de-D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Wanderregion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zu Füßen des </a:t>
              </a:r>
              <a:r>
                <a:rPr lang="de-DE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Gitschbergs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, der rund 500 m entfernt aufragt. Im Winter haben wir es </a:t>
              </a:r>
              <a:r>
                <a:rPr lang="de-D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nur 2 Minuten zum nächsten Skilift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– auch die Verbindungsbahn ins Teilskigebiet </a:t>
              </a:r>
              <a:r>
                <a:rPr lang="de-DE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Jochtal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können wir als Hotelgast schnell erreichen. </a:t>
              </a:r>
            </a:p>
            <a:p>
              <a:pPr>
                <a:lnSpc>
                  <a:spcPct val="120000"/>
                </a:lnSpc>
              </a:pPr>
              <a:r>
                <a:rPr lang="de-D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6 x Übernachtung 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inkl. Vollpension</a:t>
              </a:r>
            </a:p>
            <a:p>
              <a:pPr>
                <a:lnSpc>
                  <a:spcPct val="120000"/>
                </a:lnSpc>
              </a:pPr>
              <a:r>
                <a:rPr lang="de-D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Mahlzeiten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: Frühstücksbuffet/ mittags Lunchpaket </a:t>
              </a:r>
              <a:r>
                <a:rPr lang="de-D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(eigene Brotdose u. Trinkflasche mitbringen)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/warmes Abendessen</a:t>
              </a:r>
            </a:p>
            <a:p>
              <a:pPr>
                <a:lnSpc>
                  <a:spcPct val="120000"/>
                </a:lnSpc>
              </a:pPr>
              <a:r>
                <a:rPr lang="de-D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Tipp: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 Ein Rucksack zum Transport der Brotdose u. Trinkflasche ins Skigebiet ist ratsam.  </a:t>
              </a:r>
            </a:p>
            <a:p>
              <a:pPr>
                <a:lnSpc>
                  <a:spcPct val="120000"/>
                </a:lnSpc>
              </a:pPr>
              <a:r>
                <a:rPr lang="de-D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moderne Mehrbettzimmer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mit Dusche, WC und WLAN</a:t>
              </a:r>
            </a:p>
            <a:p>
              <a:pPr>
                <a:lnSpc>
                  <a:spcPct val="120000"/>
                </a:lnSpc>
              </a:pP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Großzügiger Aufenthaltsraum mit Tischtennis und Kicker</a:t>
              </a:r>
            </a:p>
            <a:p>
              <a:pPr>
                <a:lnSpc>
                  <a:spcPct val="120000"/>
                </a:lnSpc>
              </a:pP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Handtücher bitte mitbringen! Bettwäsche wird gestellt</a:t>
              </a:r>
            </a:p>
            <a:p>
              <a:pPr>
                <a:lnSpc>
                  <a:spcPct val="120000"/>
                </a:lnSpc>
              </a:pPr>
              <a:r>
                <a:rPr lang="de-DE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Skiset</a:t>
              </a:r>
              <a:r>
                <a:rPr lang="de-D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inkl. Helm</a:t>
              </a: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0287A82-5AD5-BEBC-1A49-2765F3E4A3A2}"/>
              </a:ext>
            </a:extLst>
          </p:cNvPr>
          <p:cNvGrpSpPr/>
          <p:nvPr/>
        </p:nvGrpSpPr>
        <p:grpSpPr>
          <a:xfrm>
            <a:off x="568961" y="-6340475"/>
            <a:ext cx="6479954" cy="5873116"/>
            <a:chOff x="568961" y="365124"/>
            <a:chExt cx="6479954" cy="5873116"/>
          </a:xfrm>
        </p:grpSpPr>
        <p:sp>
          <p:nvSpPr>
            <p:cNvPr id="3" name="Rechteck: abgerundete Ecken 2">
              <a:extLst>
                <a:ext uri="{FF2B5EF4-FFF2-40B4-BE49-F238E27FC236}">
                  <a16:creationId xmlns:a16="http://schemas.microsoft.com/office/drawing/2014/main" id="{1E7ADFC7-8CFE-B02C-EE34-DD7B66A639EE}"/>
                </a:ext>
              </a:extLst>
            </p:cNvPr>
            <p:cNvSpPr/>
            <p:nvPr/>
          </p:nvSpPr>
          <p:spPr>
            <a:xfrm>
              <a:off x="568961" y="629920"/>
              <a:ext cx="5963920" cy="5608320"/>
            </a:xfrm>
            <a:prstGeom prst="round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itel 1">
              <a:extLst>
                <a:ext uri="{FF2B5EF4-FFF2-40B4-BE49-F238E27FC236}">
                  <a16:creationId xmlns:a16="http://schemas.microsoft.com/office/drawing/2014/main" id="{010C8A2E-1F6A-7ED8-A04E-A3D35DFC85F0}"/>
                </a:ext>
              </a:extLst>
            </p:cNvPr>
            <p:cNvSpPr txBox="1">
              <a:spLocks/>
            </p:cNvSpPr>
            <p:nvPr/>
          </p:nvSpPr>
          <p:spPr>
            <a:xfrm>
              <a:off x="835152" y="365124"/>
              <a:ext cx="6213763" cy="180730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b="1">
                  <a:latin typeface="Poppins" panose="00000500000000000000" pitchFamily="2" charset="0"/>
                  <a:cs typeface="Poppins" panose="00000500000000000000" pitchFamily="2" charset="0"/>
                </a:rPr>
                <a:t>Wintersportfahrt</a:t>
              </a:r>
              <a:endParaRPr lang="de-DE" b="1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8" name="Content Placeholder 10">
              <a:extLst>
                <a:ext uri="{FF2B5EF4-FFF2-40B4-BE49-F238E27FC236}">
                  <a16:creationId xmlns:a16="http://schemas.microsoft.com/office/drawing/2014/main" id="{78C4DD71-B1D6-7966-4DED-724E24B14E91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336349"/>
              <a:ext cx="4619621" cy="38436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nach </a:t>
              </a:r>
              <a:r>
                <a:rPr lang="de-DE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Meransen</a:t>
              </a: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, Italien</a:t>
              </a:r>
            </a:p>
            <a:p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22.03.2025 – 28.03.2025</a:t>
              </a:r>
            </a:p>
            <a:p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7 Tage </a:t>
              </a:r>
              <a:r>
                <a:rPr lang="de-DE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Skipaket</a:t>
              </a: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Gitschberg-Jochtal</a:t>
              </a: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zum Reisepreis:</a:t>
              </a:r>
            </a:p>
            <a:p>
              <a:r>
                <a:rPr lang="de-DE" sz="20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Kosten: </a:t>
              </a:r>
              <a:r>
                <a:rPr lang="de-DE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566€ </a:t>
              </a: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inklusive Reiseschutz – Paket Europa von Allianz </a:t>
              </a:r>
              <a:r>
                <a:rPr lang="de-DE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Travel </a:t>
              </a: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(Reiserücktritt-Versicherung, Reiseabbruch-Versicherung, Reise-Krankenversicherung inkl. Kranken-Rücktransport, Reisehaftpflicht-Versicherung, Reise-Unfallversicherung, Reisegepäck-Versicherung, </a:t>
              </a:r>
              <a:r>
                <a:rPr lang="de-DE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Sport&amp;Aktiv-Versicherung</a:t>
              </a: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71325E58-8126-0330-E3DC-8951CBADC148}"/>
              </a:ext>
            </a:extLst>
          </p:cNvPr>
          <p:cNvGrpSpPr/>
          <p:nvPr/>
        </p:nvGrpSpPr>
        <p:grpSpPr>
          <a:xfrm>
            <a:off x="568961" y="7146923"/>
            <a:ext cx="6533801" cy="6127749"/>
            <a:chOff x="568961" y="365124"/>
            <a:chExt cx="6533801" cy="6127749"/>
          </a:xfrm>
        </p:grpSpPr>
        <p:sp>
          <p:nvSpPr>
            <p:cNvPr id="108" name="Rechteck: abgerundete Ecken 107">
              <a:extLst>
                <a:ext uri="{FF2B5EF4-FFF2-40B4-BE49-F238E27FC236}">
                  <a16:creationId xmlns:a16="http://schemas.microsoft.com/office/drawing/2014/main" id="{2E326628-5F07-D05B-FD41-FD9785C12935}"/>
                </a:ext>
              </a:extLst>
            </p:cNvPr>
            <p:cNvSpPr/>
            <p:nvPr/>
          </p:nvSpPr>
          <p:spPr>
            <a:xfrm>
              <a:off x="568961" y="629920"/>
              <a:ext cx="5963920" cy="5608320"/>
            </a:xfrm>
            <a:prstGeom prst="round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Content Placeholder 8">
              <a:extLst>
                <a:ext uri="{FF2B5EF4-FFF2-40B4-BE49-F238E27FC236}">
                  <a16:creationId xmlns:a16="http://schemas.microsoft.com/office/drawing/2014/main" id="{9D6C2DD7-B234-AC3C-BE23-2F548037DD1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1788350"/>
              <a:ext cx="4619621" cy="47045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20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Route:</a:t>
              </a: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Essen - </a:t>
              </a:r>
              <a:r>
                <a:rPr lang="de-DE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Meransen</a:t>
              </a: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ca. 820 Kilometer</a:t>
              </a:r>
            </a:p>
            <a:p>
              <a:r>
                <a:rPr lang="de-DE" sz="20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Hinfahrt</a:t>
              </a: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: Sa. 22.03.2025 am frühen Morgen (Sammelpunkt: Schulhof der Alfred Krupp Schule)→ </a:t>
              </a:r>
              <a:r>
                <a:rPr lang="de-DE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Taxistand an der Martin Luther Straße muss für den Bus freigehalten werden!!!</a:t>
              </a:r>
            </a:p>
            <a:p>
              <a:r>
                <a:rPr lang="de-DE" sz="20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Ankunft in </a:t>
              </a:r>
              <a:r>
                <a:rPr lang="de-DE" sz="2000" u="sng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Meransen</a:t>
              </a: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: abends – anschließend erstes Abendessen </a:t>
              </a:r>
            </a:p>
            <a:p>
              <a:r>
                <a:rPr lang="de-DE" sz="20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Rückfahrt</a:t>
              </a: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: Fr. 28.03.2025 gegen 07.00 Uhr</a:t>
              </a:r>
            </a:p>
            <a:p>
              <a:pPr lvl="1">
                <a:buFont typeface="Wingdings" panose="05000000000000000000" pitchFamily="2" charset="2"/>
                <a:buChar char="Ø"/>
              </a:pPr>
              <a:r>
                <a:rPr lang="de-DE" sz="20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Ankunft an der Alfred-Krupp-Schule</a:t>
              </a: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gegen 21.00 Uhr - 23.00 Uhr</a:t>
              </a:r>
            </a:p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Titel 1">
              <a:extLst>
                <a:ext uri="{FF2B5EF4-FFF2-40B4-BE49-F238E27FC236}">
                  <a16:creationId xmlns:a16="http://schemas.microsoft.com/office/drawing/2014/main" id="{8CE0D72D-ABCD-EFF9-7CAE-73102A929B9C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365124"/>
              <a:ext cx="6264563" cy="180730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b="1" dirty="0">
                  <a:latin typeface="Poppins" panose="00000500000000000000" pitchFamily="2" charset="0"/>
                  <a:cs typeface="Poppins" panose="00000500000000000000" pitchFamily="2" charset="0"/>
                </a:rPr>
                <a:t>An- und Rückreise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2150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13">
            <a:extLst>
              <a:ext uri="{FF2B5EF4-FFF2-40B4-BE49-F238E27FC236}">
                <a16:creationId xmlns:a16="http://schemas.microsoft.com/office/drawing/2014/main" id="{495986E3-D0FC-11C6-2946-684652FC6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Karte, Text, Atlas enthält.">
            <a:extLst>
              <a:ext uri="{FF2B5EF4-FFF2-40B4-BE49-F238E27FC236}">
                <a16:creationId xmlns:a16="http://schemas.microsoft.com/office/drawing/2014/main" id="{4B72C90D-CD85-C35F-0FFF-BEE19ECE5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2" r="2702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329AB30-94D6-3833-4842-89ED81F39567}"/>
              </a:ext>
            </a:extLst>
          </p:cNvPr>
          <p:cNvGrpSpPr/>
          <p:nvPr/>
        </p:nvGrpSpPr>
        <p:grpSpPr>
          <a:xfrm>
            <a:off x="568960" y="-6324600"/>
            <a:ext cx="10784840" cy="6009640"/>
            <a:chOff x="568960" y="228601"/>
            <a:chExt cx="10784840" cy="6009640"/>
          </a:xfrm>
        </p:grpSpPr>
        <p:sp>
          <p:nvSpPr>
            <p:cNvPr id="3" name="Rechteck: abgerundete Ecken 2">
              <a:extLst>
                <a:ext uri="{FF2B5EF4-FFF2-40B4-BE49-F238E27FC236}">
                  <a16:creationId xmlns:a16="http://schemas.microsoft.com/office/drawing/2014/main" id="{FDFD4EAD-76F3-5A30-AB7C-1E2CF6CC9C97}"/>
                </a:ext>
              </a:extLst>
            </p:cNvPr>
            <p:cNvSpPr/>
            <p:nvPr/>
          </p:nvSpPr>
          <p:spPr>
            <a:xfrm>
              <a:off x="568960" y="228601"/>
              <a:ext cx="10784840" cy="6009640"/>
            </a:xfrm>
            <a:prstGeom prst="round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" name="Titel 1">
              <a:extLst>
                <a:ext uri="{FF2B5EF4-FFF2-40B4-BE49-F238E27FC236}">
                  <a16:creationId xmlns:a16="http://schemas.microsoft.com/office/drawing/2014/main" id="{E0F7A33B-75FB-88B0-CD2D-2EBEE1B681E1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365124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b="1" dirty="0">
                  <a:latin typeface="Poppins" panose="00000500000000000000" pitchFamily="2" charset="0"/>
                  <a:cs typeface="Poppins" panose="00000500000000000000" pitchFamily="2" charset="0"/>
                </a:rPr>
                <a:t>Leistungen</a:t>
              </a:r>
            </a:p>
          </p:txBody>
        </p:sp>
        <p:sp>
          <p:nvSpPr>
            <p:cNvPr id="8" name="Inhaltsplatzhalter 2">
              <a:extLst>
                <a:ext uri="{FF2B5EF4-FFF2-40B4-BE49-F238E27FC236}">
                  <a16:creationId xmlns:a16="http://schemas.microsoft.com/office/drawing/2014/main" id="{12150E88-32F6-ABA2-48CA-024AB8FC90E5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1571625"/>
              <a:ext cx="10515600" cy="43513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de-DE" sz="16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Unterkunft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: Berghotel Hofer</a:t>
              </a:r>
            </a:p>
            <a:p>
              <a:pPr>
                <a:lnSpc>
                  <a:spcPct val="120000"/>
                </a:lnSpc>
              </a:pPr>
              <a:r>
                <a:rPr lang="de-DE" sz="16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Lage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: Das Berghotel Hofer liegt </a:t>
              </a:r>
              <a:r>
                <a:rPr lang="de-D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zentral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, aber ruhig im Ferienort </a:t>
              </a:r>
              <a:r>
                <a:rPr lang="de-DE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Meransen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auf dem gleichnamigen </a:t>
              </a:r>
              <a:r>
                <a:rPr lang="de-D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Hochplateau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und inmitten der Ski- und </a:t>
              </a:r>
              <a:r>
                <a:rPr lang="de-DE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Almenregion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Gitschberg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Jochtal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. Unser Hotel bietet Ihnen einen idealen Zugang in die </a:t>
              </a:r>
              <a:r>
                <a:rPr lang="de-D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Wanderregion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zu Füßen des </a:t>
              </a:r>
              <a:r>
                <a:rPr lang="de-DE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Gitschbergs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, der rund 500 m entfernt aufragt. Im Winter haben wir es </a:t>
              </a:r>
              <a:r>
                <a:rPr lang="de-D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nur 5 Minuten zum nächsten Skilift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– auch die Verbindungsbahn ins Teilskigebiet </a:t>
              </a:r>
              <a:r>
                <a:rPr lang="de-DE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Jochtal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können wir als Hotelgast schnell erreichen. Der nächste Skilift ist nur  5 Minuten vom Hotel entfernt.</a:t>
              </a:r>
            </a:p>
            <a:p>
              <a:pPr>
                <a:lnSpc>
                  <a:spcPct val="120000"/>
                </a:lnSpc>
              </a:pPr>
              <a:r>
                <a:rPr lang="de-D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6 x Übernachtung 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inkl. Vollpension</a:t>
              </a:r>
            </a:p>
            <a:p>
              <a:pPr>
                <a:lnSpc>
                  <a:spcPct val="120000"/>
                </a:lnSpc>
              </a:pPr>
              <a:r>
                <a:rPr lang="de-D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Mahlzeiten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: Frühstücksbuffet/ mittags Lunchpaket </a:t>
              </a:r>
              <a:r>
                <a:rPr lang="de-D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(eigene Brotdose u. Trinkflasche mitbringen)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/warmes Abendessen</a:t>
              </a:r>
            </a:p>
            <a:p>
              <a:pPr>
                <a:lnSpc>
                  <a:spcPct val="120000"/>
                </a:lnSpc>
              </a:pPr>
              <a:r>
                <a:rPr lang="de-D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Tipp: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 Ein Rucksack zum Transport der Brotdose u. Trinkflasche ins Skigebiet ist ratsam.  </a:t>
              </a:r>
            </a:p>
            <a:p>
              <a:pPr>
                <a:lnSpc>
                  <a:spcPct val="120000"/>
                </a:lnSpc>
              </a:pPr>
              <a:r>
                <a:rPr lang="de-D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moderne Mehrbettzimmer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mit Dusche, WC und WLAN</a:t>
              </a:r>
            </a:p>
            <a:p>
              <a:pPr>
                <a:lnSpc>
                  <a:spcPct val="120000"/>
                </a:lnSpc>
              </a:pP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Großzügiger Aufenthaltsraum mit Tischtennis und Kicker</a:t>
              </a:r>
            </a:p>
            <a:p>
              <a:pPr>
                <a:lnSpc>
                  <a:spcPct val="120000"/>
                </a:lnSpc>
              </a:pP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Handtücher bitte mitbringen! Bettwäsche wird gestellt</a:t>
              </a:r>
            </a:p>
            <a:p>
              <a:pPr>
                <a:lnSpc>
                  <a:spcPct val="120000"/>
                </a:lnSpc>
              </a:pPr>
              <a:r>
                <a:rPr lang="de-DE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Skiset</a:t>
              </a:r>
              <a:r>
                <a:rPr lang="de-DE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inkl. Helm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10615DE9-79F0-D8EF-0AFC-7DEDF44086E9}"/>
              </a:ext>
            </a:extLst>
          </p:cNvPr>
          <p:cNvGrpSpPr/>
          <p:nvPr/>
        </p:nvGrpSpPr>
        <p:grpSpPr>
          <a:xfrm>
            <a:off x="568961" y="365124"/>
            <a:ext cx="6533801" cy="6127749"/>
            <a:chOff x="568961" y="365124"/>
            <a:chExt cx="6533801" cy="6127749"/>
          </a:xfrm>
        </p:grpSpPr>
        <p:sp>
          <p:nvSpPr>
            <p:cNvPr id="6" name="Rechteck: abgerundete Ecken 5">
              <a:extLst>
                <a:ext uri="{FF2B5EF4-FFF2-40B4-BE49-F238E27FC236}">
                  <a16:creationId xmlns:a16="http://schemas.microsoft.com/office/drawing/2014/main" id="{9A9F2A08-A7F3-6AD0-9C7E-3EE8B8CC158E}"/>
                </a:ext>
              </a:extLst>
            </p:cNvPr>
            <p:cNvSpPr/>
            <p:nvPr/>
          </p:nvSpPr>
          <p:spPr>
            <a:xfrm>
              <a:off x="568961" y="629920"/>
              <a:ext cx="5963920" cy="5608320"/>
            </a:xfrm>
            <a:prstGeom prst="round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Content Placeholder 8">
              <a:extLst>
                <a:ext uri="{FF2B5EF4-FFF2-40B4-BE49-F238E27FC236}">
                  <a16:creationId xmlns:a16="http://schemas.microsoft.com/office/drawing/2014/main" id="{0FA9B20C-8907-BCD3-4BE4-E2A7845EC8D9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1788350"/>
              <a:ext cx="4619621" cy="47045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20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Route:</a:t>
              </a: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Essen - </a:t>
              </a:r>
              <a:r>
                <a:rPr lang="de-DE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Meransen</a:t>
              </a: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ca. 820 Kilometer</a:t>
              </a:r>
            </a:p>
            <a:p>
              <a:r>
                <a:rPr lang="de-DE" sz="20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Hinfahrt</a:t>
              </a: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: Sa. 21.03.2026 am frühen Morgen (Sammelpunkt: Schulhof der Alfred Krupp Schule)→ </a:t>
              </a:r>
              <a:r>
                <a:rPr lang="de-DE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Taxistand an der Martin Luther Straße muss für den Bus freigehalten werden!!!</a:t>
              </a:r>
            </a:p>
            <a:p>
              <a:r>
                <a:rPr lang="de-DE" sz="20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Ankunft in </a:t>
              </a:r>
              <a:r>
                <a:rPr lang="de-DE" sz="2000" u="sng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Meransen</a:t>
              </a: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: abends – anschließend erstes Abendessen </a:t>
              </a:r>
            </a:p>
            <a:p>
              <a:r>
                <a:rPr lang="de-DE" sz="20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Rückfahrt</a:t>
              </a: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: Fr. 27.03.2026 gegen 07.00 Uhr</a:t>
              </a:r>
            </a:p>
            <a:p>
              <a:pPr lvl="1">
                <a:buFont typeface="Wingdings" panose="05000000000000000000" pitchFamily="2" charset="2"/>
                <a:buChar char="Ø"/>
              </a:pPr>
              <a:r>
                <a:rPr lang="de-DE" sz="20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Ankunft an der Alfred-Krupp-Schule</a:t>
              </a: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gegen 20.30 Uhr - 21.30 Uhr</a:t>
              </a:r>
            </a:p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itel 1">
              <a:extLst>
                <a:ext uri="{FF2B5EF4-FFF2-40B4-BE49-F238E27FC236}">
                  <a16:creationId xmlns:a16="http://schemas.microsoft.com/office/drawing/2014/main" id="{7A92923C-BD25-1A80-8ACE-464A03987439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365124"/>
              <a:ext cx="6264563" cy="180730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b="1" dirty="0">
                  <a:latin typeface="Poppins" panose="00000500000000000000" pitchFamily="2" charset="0"/>
                  <a:cs typeface="Poppins" panose="00000500000000000000" pitchFamily="2" charset="0"/>
                </a:rPr>
                <a:t>An- und Rückreise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1618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CC3D1C-9722-9EB1-F463-19453CC2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742969" cy="2452687"/>
          </a:xfrm>
        </p:spPr>
        <p:txBody>
          <a:bodyPr anchor="ctr">
            <a:normAutofit/>
          </a:bodyPr>
          <a:lstStyle/>
          <a:p>
            <a:r>
              <a:rPr lang="de-DE" sz="3100" b="1" dirty="0">
                <a:latin typeface="Poppins" panose="00000500000000000000" pitchFamily="2" charset="0"/>
                <a:cs typeface="Poppins" panose="00000500000000000000" pitchFamily="2" charset="0"/>
              </a:rPr>
              <a:t>Informationen zum Skigebiet und Skiunterricht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79A63F4-E6A2-9D80-36C1-78B6E181D2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166" b="374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B23FD55-B8D3-E4FE-CDD1-92E76CAEC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de-DE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Lage des Skigebietes: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1307 – 2512 Höhe</a:t>
            </a:r>
          </a:p>
          <a:p>
            <a:pPr>
              <a:spcBef>
                <a:spcPts val="0"/>
              </a:spcBef>
            </a:pP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7 Kabinenbahnen, 3 Sessellifte, 5 Schlepplifte und 55 Pistenkilometer</a:t>
            </a:r>
          </a:p>
          <a:p>
            <a:pPr>
              <a:spcBef>
                <a:spcPts val="0"/>
              </a:spcBef>
            </a:pPr>
            <a:r>
              <a:rPr lang="de-DE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Skiverleih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Skihelm: Für alle Schüler besteht Helmpflicht (der Mietpreis ist für Ski, Skischuh und Helm im Reisepreis enthalten)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8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Snowboardset: Aufpreis von 18,50 €. </a:t>
            </a:r>
            <a:r>
              <a:rPr lang="de-DE" sz="18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Zusätzlich müssten Handgelenksprotektoren (ca. 15€) und ein Rückenprotektor (ca. 35€) von Snowboardern erworben werden, da diese zur Pflichtausrüstung gehören. Daraus resultieren Mehrkosten von mindestens 65€!!!</a:t>
            </a:r>
          </a:p>
          <a:p>
            <a:pPr marL="0" indent="0">
              <a:spcBef>
                <a:spcPts val="0"/>
              </a:spcBef>
              <a:buNone/>
            </a:pPr>
            <a:endParaRPr lang="de-DE" sz="18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nhaltsplatzhalter 4" descr="Ein Bild, das Karte, Text, Atlas enthält.">
            <a:extLst>
              <a:ext uri="{FF2B5EF4-FFF2-40B4-BE49-F238E27FC236}">
                <a16:creationId xmlns:a16="http://schemas.microsoft.com/office/drawing/2014/main" id="{03C41CD2-D4E4-E250-9A19-04A6DA8CD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2" r="27021"/>
          <a:stretch/>
        </p:blipFill>
        <p:spPr>
          <a:xfrm>
            <a:off x="12470971" y="2999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F6288AC-5A94-8CC6-152B-01DC12E85383}"/>
              </a:ext>
            </a:extLst>
          </p:cNvPr>
          <p:cNvGrpSpPr/>
          <p:nvPr/>
        </p:nvGrpSpPr>
        <p:grpSpPr>
          <a:xfrm>
            <a:off x="568960" y="7233928"/>
            <a:ext cx="10784840" cy="6009640"/>
            <a:chOff x="568960" y="268923"/>
            <a:chExt cx="10784840" cy="6009640"/>
          </a:xfrm>
        </p:grpSpPr>
        <p:sp>
          <p:nvSpPr>
            <p:cNvPr id="4" name="Rechteck: abgerundete Ecken 3">
              <a:extLst>
                <a:ext uri="{FF2B5EF4-FFF2-40B4-BE49-F238E27FC236}">
                  <a16:creationId xmlns:a16="http://schemas.microsoft.com/office/drawing/2014/main" id="{BA646FFE-B5EA-D799-BD23-A5F1F7E673F3}"/>
                </a:ext>
              </a:extLst>
            </p:cNvPr>
            <p:cNvSpPr/>
            <p:nvPr/>
          </p:nvSpPr>
          <p:spPr>
            <a:xfrm>
              <a:off x="568960" y="268923"/>
              <a:ext cx="10784840" cy="4678997"/>
            </a:xfrm>
            <a:prstGeom prst="round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" name="Inhaltsplatzhalter 2">
              <a:extLst>
                <a:ext uri="{FF2B5EF4-FFF2-40B4-BE49-F238E27FC236}">
                  <a16:creationId xmlns:a16="http://schemas.microsoft.com/office/drawing/2014/main" id="{BB1716B6-86DA-F466-0603-3BB4C0FECB56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1927225"/>
              <a:ext cx="10515600" cy="43513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/>
              <a:r>
                <a:rPr lang="de-DE" sz="4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Skijacke</a:t>
              </a:r>
              <a:r>
                <a:rPr lang="de-DE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 und Skihose</a:t>
              </a:r>
            </a:p>
            <a:p>
              <a:pPr marL="342900" indent="-342900"/>
              <a:r>
                <a:rPr lang="de-DE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Handschuhe, Skibrille und Mütze</a:t>
              </a:r>
            </a:p>
            <a:p>
              <a:pPr marL="342900" indent="-342900"/>
              <a:r>
                <a:rPr lang="de-DE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Skiunterwäsche und Skisocken</a:t>
              </a:r>
            </a:p>
            <a:p>
              <a:pPr marL="342900" indent="-342900"/>
              <a:r>
                <a:rPr lang="de-DE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Skibrille und Sonnenschutzcreme</a:t>
              </a:r>
              <a:endParaRPr lang="de-DE" sz="4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de-DE" sz="4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itel 1">
              <a:extLst>
                <a:ext uri="{FF2B5EF4-FFF2-40B4-BE49-F238E27FC236}">
                  <a16:creationId xmlns:a16="http://schemas.microsoft.com/office/drawing/2014/main" id="{57FF9D2D-33BD-D934-872A-8B02A86F4077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466724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b="1">
                  <a:latin typeface="Poppins" panose="00000500000000000000" pitchFamily="2" charset="0"/>
                  <a:cs typeface="Poppins" panose="00000500000000000000" pitchFamily="2" charset="0"/>
                </a:rPr>
                <a:t>Wichtige Ausrüstungsgegenstände</a:t>
              </a:r>
              <a:endParaRPr lang="de-DE" b="1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58FD19F-F370-8B1B-7765-12F541936841}"/>
              </a:ext>
            </a:extLst>
          </p:cNvPr>
          <p:cNvGrpSpPr/>
          <p:nvPr/>
        </p:nvGrpSpPr>
        <p:grpSpPr>
          <a:xfrm>
            <a:off x="568961" y="-6442764"/>
            <a:ext cx="6533801" cy="6127749"/>
            <a:chOff x="568961" y="365124"/>
            <a:chExt cx="6533801" cy="6127749"/>
          </a:xfrm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6CEC713A-DB99-B653-2142-85E726492032}"/>
                </a:ext>
              </a:extLst>
            </p:cNvPr>
            <p:cNvSpPr/>
            <p:nvPr/>
          </p:nvSpPr>
          <p:spPr>
            <a:xfrm>
              <a:off x="568961" y="629920"/>
              <a:ext cx="5963920" cy="5608320"/>
            </a:xfrm>
            <a:prstGeom prst="round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Content Placeholder 8">
              <a:extLst>
                <a:ext uri="{FF2B5EF4-FFF2-40B4-BE49-F238E27FC236}">
                  <a16:creationId xmlns:a16="http://schemas.microsoft.com/office/drawing/2014/main" id="{FAA35778-C2F4-63D6-1163-F220AB6DE87B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1788350"/>
              <a:ext cx="4619621" cy="47045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20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Route:</a:t>
              </a: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Essen - </a:t>
              </a:r>
              <a:r>
                <a:rPr lang="de-DE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Meransen</a:t>
              </a: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ca. 820 Kilometer</a:t>
              </a:r>
            </a:p>
            <a:p>
              <a:r>
                <a:rPr lang="de-DE" sz="20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Hinfahrt</a:t>
              </a: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: Sa. 22.03.2025 am frühen Morgen (Sammelpunkt: Schulhof der Alfred Krupp Schule)→ </a:t>
              </a:r>
              <a:r>
                <a:rPr lang="de-DE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Taxistand an der Martin Luther Straße muss für den Bus freigehalten werden!!!</a:t>
              </a:r>
            </a:p>
            <a:p>
              <a:r>
                <a:rPr lang="de-DE" sz="20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Ankunft in </a:t>
              </a:r>
              <a:r>
                <a:rPr lang="de-DE" sz="2000" u="sng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Meransen</a:t>
              </a: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: abends – anschließend erstes Abendessen </a:t>
              </a:r>
            </a:p>
            <a:p>
              <a:r>
                <a:rPr lang="de-DE" sz="20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Rückfahrt</a:t>
              </a: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: Fr. 28.03.2025 gegen 07.00 Uhr</a:t>
              </a:r>
            </a:p>
            <a:p>
              <a:pPr lvl="1">
                <a:buFont typeface="Wingdings" panose="05000000000000000000" pitchFamily="2" charset="2"/>
                <a:buChar char="Ø"/>
              </a:pPr>
              <a:r>
                <a:rPr lang="de-DE" sz="20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Ankunft an der Alfred-Krupp-Schule</a:t>
              </a:r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gegen 21.00 Uhr - 23.00 Uhr</a:t>
              </a:r>
            </a:p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itel 1">
              <a:extLst>
                <a:ext uri="{FF2B5EF4-FFF2-40B4-BE49-F238E27FC236}">
                  <a16:creationId xmlns:a16="http://schemas.microsoft.com/office/drawing/2014/main" id="{72AD8D3F-BC9C-C0DF-172E-4B503C28B882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365124"/>
              <a:ext cx="6264563" cy="180730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b="1" dirty="0">
                  <a:latin typeface="Poppins" panose="00000500000000000000" pitchFamily="2" charset="0"/>
                  <a:cs typeface="Poppins" panose="00000500000000000000" pitchFamily="2" charset="0"/>
                </a:rPr>
                <a:t>An- und Rückreise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0073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CB3EBBE-7C8A-CA3C-6AC7-01D4FA932B51}"/>
              </a:ext>
            </a:extLst>
          </p:cNvPr>
          <p:cNvGrpSpPr/>
          <p:nvPr/>
        </p:nvGrpSpPr>
        <p:grpSpPr>
          <a:xfrm>
            <a:off x="568960" y="268923"/>
            <a:ext cx="10784840" cy="6009640"/>
            <a:chOff x="568960" y="268923"/>
            <a:chExt cx="10784840" cy="6009640"/>
          </a:xfrm>
        </p:grpSpPr>
        <p:sp>
          <p:nvSpPr>
            <p:cNvPr id="4" name="Rechteck: abgerundete Ecken 3">
              <a:extLst>
                <a:ext uri="{FF2B5EF4-FFF2-40B4-BE49-F238E27FC236}">
                  <a16:creationId xmlns:a16="http://schemas.microsoft.com/office/drawing/2014/main" id="{2E71F84A-D00A-8BB6-322A-40C5373A80C6}"/>
                </a:ext>
              </a:extLst>
            </p:cNvPr>
            <p:cNvSpPr/>
            <p:nvPr/>
          </p:nvSpPr>
          <p:spPr>
            <a:xfrm>
              <a:off x="568960" y="268923"/>
              <a:ext cx="10784840" cy="4678997"/>
            </a:xfrm>
            <a:prstGeom prst="round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" name="Inhaltsplatzhalter 2">
              <a:extLst>
                <a:ext uri="{FF2B5EF4-FFF2-40B4-BE49-F238E27FC236}">
                  <a16:creationId xmlns:a16="http://schemas.microsoft.com/office/drawing/2014/main" id="{12C77220-47C1-DD04-B962-ED7BBAFF6462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1927225"/>
              <a:ext cx="10515600" cy="43513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/>
              <a:r>
                <a:rPr lang="de-DE" sz="4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Skijacke</a:t>
              </a:r>
              <a:r>
                <a:rPr lang="de-DE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 und Skihose</a:t>
              </a:r>
            </a:p>
            <a:p>
              <a:pPr marL="342900" indent="-342900"/>
              <a:r>
                <a:rPr lang="de-DE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Handschuhe, Skibrille und (Mütze)</a:t>
              </a:r>
            </a:p>
            <a:p>
              <a:pPr marL="342900" indent="-342900"/>
              <a:r>
                <a:rPr lang="de-DE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Skiunterwäsche und Skisocken</a:t>
              </a:r>
            </a:p>
            <a:p>
              <a:pPr marL="342900" indent="-342900"/>
              <a:r>
                <a:rPr lang="de-DE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Skibrille und Sonnenschutzcreme</a:t>
              </a:r>
              <a:endParaRPr lang="de-DE" sz="4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de-DE" sz="4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itel 1">
              <a:extLst>
                <a:ext uri="{FF2B5EF4-FFF2-40B4-BE49-F238E27FC236}">
                  <a16:creationId xmlns:a16="http://schemas.microsoft.com/office/drawing/2014/main" id="{6AF90CB1-317A-A814-425B-16AB2864C815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466724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b="1">
                  <a:latin typeface="Poppins" panose="00000500000000000000" pitchFamily="2" charset="0"/>
                  <a:cs typeface="Poppins" panose="00000500000000000000" pitchFamily="2" charset="0"/>
                </a:rPr>
                <a:t>Wichtige Ausrüstungsgegenstände</a:t>
              </a:r>
              <a:endParaRPr lang="de-DE" b="1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44A8258-8FB9-7FB4-9D1A-1DC1F506FC15}"/>
              </a:ext>
            </a:extLst>
          </p:cNvPr>
          <p:cNvGrpSpPr/>
          <p:nvPr/>
        </p:nvGrpSpPr>
        <p:grpSpPr>
          <a:xfrm>
            <a:off x="568960" y="7389570"/>
            <a:ext cx="10784840" cy="5908040"/>
            <a:chOff x="568960" y="268923"/>
            <a:chExt cx="10784840" cy="5908040"/>
          </a:xfrm>
        </p:grpSpPr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0482C8FD-9103-0924-B11B-197B9A3563A1}"/>
                </a:ext>
              </a:extLst>
            </p:cNvPr>
            <p:cNvSpPr/>
            <p:nvPr/>
          </p:nvSpPr>
          <p:spPr>
            <a:xfrm>
              <a:off x="568960" y="268923"/>
              <a:ext cx="10784840" cy="5908040"/>
            </a:xfrm>
            <a:prstGeom prst="round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6" name="Titel 1">
              <a:extLst>
                <a:ext uri="{FF2B5EF4-FFF2-40B4-BE49-F238E27FC236}">
                  <a16:creationId xmlns:a16="http://schemas.microsoft.com/office/drawing/2014/main" id="{A0430230-B767-5C43-3748-9BCB3A7BB5AB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358291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b="1">
                  <a:latin typeface="Poppins" panose="00000500000000000000" pitchFamily="2" charset="0"/>
                  <a:cs typeface="Poppins" panose="00000500000000000000" pitchFamily="2" charset="0"/>
                </a:rPr>
                <a:t>Absprachen und Regeln</a:t>
              </a:r>
              <a:endParaRPr lang="de-DE" b="1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7" name="Inhaltsplatzhalter 2">
              <a:extLst>
                <a:ext uri="{FF2B5EF4-FFF2-40B4-BE49-F238E27FC236}">
                  <a16:creationId xmlns:a16="http://schemas.microsoft.com/office/drawing/2014/main" id="{B9ED8B7A-D4FB-F0E3-5A0A-B103FEA0A050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1818791"/>
              <a:ext cx="10515600" cy="43513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32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Küche</a:t>
              </a:r>
              <a:r>
                <a:rPr lang="de-DE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: eine verbindliche Absprache mit der Küche findet nur einmal statt! Bitte klären Sie mit Ihren Kindern die Essgewohnheiten (z.B. Vegetarier, kein Schweinefleisch etc.)</a:t>
              </a:r>
            </a:p>
            <a:p>
              <a:r>
                <a:rPr lang="de-DE" sz="32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Handyregelung</a:t>
              </a:r>
              <a:r>
                <a:rPr lang="de-DE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: Klären die Klassenlehrer im Anschluss (Schule ist ein besonders geschützter Bereich)</a:t>
              </a:r>
            </a:p>
            <a:p>
              <a:r>
                <a:rPr lang="de-DE" sz="32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Keine Energiedrinks</a:t>
              </a:r>
              <a:r>
                <a:rPr lang="de-DE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während der Wintersportfahrt: gesundheitliche Risiken</a:t>
              </a:r>
            </a:p>
            <a:p>
              <a:r>
                <a:rPr lang="de-DE" sz="32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Taschengeld</a:t>
              </a:r>
              <a:r>
                <a:rPr lang="de-DE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: Klären die Klassenlehrer im Anschluss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432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50284AD-0178-8C02-3D31-060FF5840E01}"/>
              </a:ext>
            </a:extLst>
          </p:cNvPr>
          <p:cNvGrpSpPr/>
          <p:nvPr/>
        </p:nvGrpSpPr>
        <p:grpSpPr>
          <a:xfrm>
            <a:off x="568960" y="268923"/>
            <a:ext cx="10784840" cy="5908040"/>
            <a:chOff x="568960" y="268923"/>
            <a:chExt cx="10784840" cy="5908040"/>
          </a:xfrm>
        </p:grpSpPr>
        <p:sp>
          <p:nvSpPr>
            <p:cNvPr id="4" name="Rechteck: abgerundete Ecken 3">
              <a:extLst>
                <a:ext uri="{FF2B5EF4-FFF2-40B4-BE49-F238E27FC236}">
                  <a16:creationId xmlns:a16="http://schemas.microsoft.com/office/drawing/2014/main" id="{92A1487E-5331-84AD-679A-B758AC78A675}"/>
                </a:ext>
              </a:extLst>
            </p:cNvPr>
            <p:cNvSpPr/>
            <p:nvPr/>
          </p:nvSpPr>
          <p:spPr>
            <a:xfrm>
              <a:off x="568960" y="268923"/>
              <a:ext cx="10784840" cy="5908040"/>
            </a:xfrm>
            <a:prstGeom prst="round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" name="Titel 1">
              <a:extLst>
                <a:ext uri="{FF2B5EF4-FFF2-40B4-BE49-F238E27FC236}">
                  <a16:creationId xmlns:a16="http://schemas.microsoft.com/office/drawing/2014/main" id="{B6575FA5-E71A-FD2D-8330-7B0103B8235A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358291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b="1">
                  <a:latin typeface="Poppins" panose="00000500000000000000" pitchFamily="2" charset="0"/>
                  <a:cs typeface="Poppins" panose="00000500000000000000" pitchFamily="2" charset="0"/>
                </a:rPr>
                <a:t>Absprachen und Regeln</a:t>
              </a:r>
              <a:endParaRPr lang="de-DE" b="1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2" name="Inhaltsplatzhalter 2">
              <a:extLst>
                <a:ext uri="{FF2B5EF4-FFF2-40B4-BE49-F238E27FC236}">
                  <a16:creationId xmlns:a16="http://schemas.microsoft.com/office/drawing/2014/main" id="{56B1EDB6-DE5F-E44C-AB7B-B9A588F5EAA5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1818791"/>
              <a:ext cx="10515600" cy="43513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32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Küche</a:t>
              </a:r>
              <a:r>
                <a:rPr lang="de-DE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: eine verbindliche Absprache mit der Küche findet nur einmal statt! Bitte klären Sie mit Ihren Kindern die Essgewohnheiten (z.B. Vegetarier, kein Schweinefleisch etc.)</a:t>
              </a:r>
            </a:p>
            <a:p>
              <a:r>
                <a:rPr lang="de-DE" sz="32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Handyregelung</a:t>
              </a:r>
              <a:r>
                <a:rPr lang="de-DE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: Klären die Klassenlehrer im Anschluss (Schule ist ein besonders geschützter Bereich)</a:t>
              </a:r>
            </a:p>
            <a:p>
              <a:r>
                <a:rPr lang="de-DE" sz="32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Keine Energiedrinks</a:t>
              </a:r>
              <a:r>
                <a:rPr lang="de-DE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während der Wintersportfahrt: gesundheitliche Risiken</a:t>
              </a:r>
            </a:p>
            <a:p>
              <a:r>
                <a:rPr lang="de-DE" sz="32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Taschengeld</a:t>
              </a:r>
              <a:r>
                <a:rPr lang="de-DE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: Klären die Klassenlehrer im Anschluss 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CC0BDE8D-A184-0939-8476-2A8BF065133F}"/>
              </a:ext>
            </a:extLst>
          </p:cNvPr>
          <p:cNvGrpSpPr/>
          <p:nvPr/>
        </p:nvGrpSpPr>
        <p:grpSpPr>
          <a:xfrm>
            <a:off x="568960" y="-5489851"/>
            <a:ext cx="10784840" cy="6009640"/>
            <a:chOff x="568960" y="268923"/>
            <a:chExt cx="10784840" cy="6009640"/>
          </a:xfrm>
        </p:grpSpPr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9766A509-9CFB-C0C9-8150-795889670EBE}"/>
                </a:ext>
              </a:extLst>
            </p:cNvPr>
            <p:cNvSpPr/>
            <p:nvPr/>
          </p:nvSpPr>
          <p:spPr>
            <a:xfrm>
              <a:off x="568960" y="268923"/>
              <a:ext cx="10784840" cy="4678997"/>
            </a:xfrm>
            <a:prstGeom prst="round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Inhaltsplatzhalter 2">
              <a:extLst>
                <a:ext uri="{FF2B5EF4-FFF2-40B4-BE49-F238E27FC236}">
                  <a16:creationId xmlns:a16="http://schemas.microsoft.com/office/drawing/2014/main" id="{9FBAD2DE-2574-B3B7-BAB7-D3CBBABE73EB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1927225"/>
              <a:ext cx="10515600" cy="43513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/>
              <a:r>
                <a:rPr lang="de-DE" sz="4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Skijacke</a:t>
              </a:r>
              <a:r>
                <a:rPr lang="de-DE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 und Skihose</a:t>
              </a:r>
            </a:p>
            <a:p>
              <a:pPr marL="342900" indent="-342900"/>
              <a:r>
                <a:rPr lang="de-DE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Handschuhe, Skibrille und Mütze</a:t>
              </a:r>
            </a:p>
            <a:p>
              <a:pPr marL="342900" indent="-342900"/>
              <a:r>
                <a:rPr lang="de-DE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Skiunterwäsche und Skisocken</a:t>
              </a:r>
            </a:p>
            <a:p>
              <a:pPr marL="342900" indent="-342900"/>
              <a:r>
                <a:rPr lang="de-DE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Skibrille und Sonnenschutzcreme</a:t>
              </a:r>
              <a:endParaRPr lang="de-DE" sz="4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de-DE" sz="4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Titel 1">
              <a:extLst>
                <a:ext uri="{FF2B5EF4-FFF2-40B4-BE49-F238E27FC236}">
                  <a16:creationId xmlns:a16="http://schemas.microsoft.com/office/drawing/2014/main" id="{A6F1DDDB-2DB2-76E8-8558-782FA7FB9E8C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466724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b="1">
                  <a:latin typeface="Poppins" panose="00000500000000000000" pitchFamily="2" charset="0"/>
                  <a:cs typeface="Poppins" panose="00000500000000000000" pitchFamily="2" charset="0"/>
                </a:rPr>
                <a:t>Wichtige Ausrüstungsgegenstände</a:t>
              </a:r>
              <a:endParaRPr lang="de-DE" b="1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FEEB5BA3-CE7C-5D7C-1C45-E895FD1E6AED}"/>
              </a:ext>
            </a:extLst>
          </p:cNvPr>
          <p:cNvGrpSpPr/>
          <p:nvPr/>
        </p:nvGrpSpPr>
        <p:grpSpPr>
          <a:xfrm>
            <a:off x="703580" y="7256740"/>
            <a:ext cx="10784840" cy="5908040"/>
            <a:chOff x="568960" y="268923"/>
            <a:chExt cx="10784840" cy="5908040"/>
          </a:xfrm>
        </p:grpSpPr>
        <p:sp>
          <p:nvSpPr>
            <p:cNvPr id="31" name="Rechteck: abgerundete Ecken 30">
              <a:extLst>
                <a:ext uri="{FF2B5EF4-FFF2-40B4-BE49-F238E27FC236}">
                  <a16:creationId xmlns:a16="http://schemas.microsoft.com/office/drawing/2014/main" id="{5B11FC5E-640F-DB7B-1C49-B510689466B9}"/>
                </a:ext>
              </a:extLst>
            </p:cNvPr>
            <p:cNvSpPr/>
            <p:nvPr/>
          </p:nvSpPr>
          <p:spPr>
            <a:xfrm>
              <a:off x="568960" y="268923"/>
              <a:ext cx="10784840" cy="5908040"/>
            </a:xfrm>
            <a:prstGeom prst="round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" name="Titel 1">
              <a:extLst>
                <a:ext uri="{FF2B5EF4-FFF2-40B4-BE49-F238E27FC236}">
                  <a16:creationId xmlns:a16="http://schemas.microsoft.com/office/drawing/2014/main" id="{1672336B-CF3B-E5DE-57A0-20EB38751C1B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365125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b="1" dirty="0"/>
                <a:t>Reisepass &amp; Personalausweis</a:t>
              </a:r>
              <a:endParaRPr lang="de-DE" dirty="0"/>
            </a:p>
          </p:txBody>
        </p:sp>
        <p:sp>
          <p:nvSpPr>
            <p:cNvPr id="33" name="Inhaltsplatzhalter 2">
              <a:extLst>
                <a:ext uri="{FF2B5EF4-FFF2-40B4-BE49-F238E27FC236}">
                  <a16:creationId xmlns:a16="http://schemas.microsoft.com/office/drawing/2014/main" id="{12A4960F-3280-7F6A-5DA7-13B18D9E67F1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1825625"/>
              <a:ext cx="10515600" cy="43513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3600">
                  <a:latin typeface="Calibri" panose="020F0502020204030204" pitchFamily="34" charset="0"/>
                  <a:cs typeface="Calibri" panose="020F0502020204030204" pitchFamily="34" charset="0"/>
                </a:rPr>
                <a:t>Für Reisen nach Italien ist ein gültiger Personalausweis/ Reisepass erforderlich.</a:t>
              </a:r>
            </a:p>
            <a:p>
              <a:r>
                <a:rPr lang="de-DE" sz="3600">
                  <a:latin typeface="Calibri" panose="020F0502020204030204" pitchFamily="34" charset="0"/>
                  <a:cs typeface="Calibri" panose="020F0502020204030204" pitchFamily="34" charset="0"/>
                </a:rPr>
                <a:t>Kinder, die keinen Ausweis aus einem Land der Europäischen Union haben, müssen folgende Vorrausetzung erfüllen: </a:t>
              </a:r>
            </a:p>
            <a:p>
              <a:pPr lvl="1">
                <a:buFont typeface="Wingdings" panose="05000000000000000000" pitchFamily="2" charset="2"/>
                <a:buChar char="Ø"/>
              </a:pPr>
              <a:r>
                <a:rPr lang="de-DE" sz="3200">
                  <a:latin typeface="Calibri" panose="020F0502020204030204" pitchFamily="34" charset="0"/>
                  <a:cs typeface="Calibri" panose="020F0502020204030204" pitchFamily="34" charset="0"/>
                </a:rPr>
                <a:t>In diesen Fällen ist ein zusätzlicher Aufenthaltstitel notwendig. Vermerk direkt im Pass oder als extra Ausweis.</a:t>
              </a:r>
            </a:p>
            <a:p>
              <a:pPr lvl="1">
                <a:buFont typeface="Wingdings" panose="05000000000000000000" pitchFamily="2" charset="2"/>
                <a:buChar char="Ø"/>
              </a:pPr>
              <a:r>
                <a:rPr lang="de-DE" sz="3200">
                  <a:latin typeface="Calibri" panose="020F0502020204030204" pitchFamily="34" charset="0"/>
                  <a:cs typeface="Calibri" panose="020F0502020204030204" pitchFamily="34" charset="0"/>
                </a:rPr>
                <a:t>Evtl. muss ein Dokument („Liste der Reisenden für Schulreisen innerhalb der Europäischen Union“) bei der Ausländerbehörde beantragt werden!</a:t>
              </a:r>
            </a:p>
            <a:p>
              <a:endParaRPr lang="de-DE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2680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CEA059D-78BA-B6E5-B592-72BCF0C19CD1}"/>
              </a:ext>
            </a:extLst>
          </p:cNvPr>
          <p:cNvGrpSpPr/>
          <p:nvPr/>
        </p:nvGrpSpPr>
        <p:grpSpPr>
          <a:xfrm>
            <a:off x="703580" y="268923"/>
            <a:ext cx="10784840" cy="5908040"/>
            <a:chOff x="568960" y="268923"/>
            <a:chExt cx="10784840" cy="5908040"/>
          </a:xfrm>
        </p:grpSpPr>
        <p:sp>
          <p:nvSpPr>
            <p:cNvPr id="4" name="Rechteck: abgerundete Ecken 3">
              <a:extLst>
                <a:ext uri="{FF2B5EF4-FFF2-40B4-BE49-F238E27FC236}">
                  <a16:creationId xmlns:a16="http://schemas.microsoft.com/office/drawing/2014/main" id="{0A544966-5E35-E139-9B61-24EF5985CE43}"/>
                </a:ext>
              </a:extLst>
            </p:cNvPr>
            <p:cNvSpPr/>
            <p:nvPr/>
          </p:nvSpPr>
          <p:spPr>
            <a:xfrm>
              <a:off x="568960" y="268923"/>
              <a:ext cx="10784840" cy="5908040"/>
            </a:xfrm>
            <a:prstGeom prst="round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" name="Titel 1">
              <a:extLst>
                <a:ext uri="{FF2B5EF4-FFF2-40B4-BE49-F238E27FC236}">
                  <a16:creationId xmlns:a16="http://schemas.microsoft.com/office/drawing/2014/main" id="{81C1FF82-D731-3844-B980-703EAAE3B28E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365125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b="1"/>
                <a:t>Reisepass &amp; Personalausweis</a:t>
              </a:r>
              <a:endParaRPr lang="de-DE" dirty="0"/>
            </a:p>
          </p:txBody>
        </p:sp>
        <p:sp>
          <p:nvSpPr>
            <p:cNvPr id="6" name="Inhaltsplatzhalter 2">
              <a:extLst>
                <a:ext uri="{FF2B5EF4-FFF2-40B4-BE49-F238E27FC236}">
                  <a16:creationId xmlns:a16="http://schemas.microsoft.com/office/drawing/2014/main" id="{D3017169-9DAD-B1D1-C262-AA8516D82346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1825625"/>
              <a:ext cx="10515600" cy="43513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Für Reisen nach Italien ist ein gültiger Personalausweis/ Reisepass erforderlich.</a:t>
              </a:r>
            </a:p>
            <a:p>
              <a:r>
                <a:rPr lang="de-DE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Kinder, die keinen Ausweis aus einem Land der Europäischen Union haben, müssen folgende Vorrausetzung erfüllen: </a:t>
              </a:r>
            </a:p>
            <a:p>
              <a:pPr lvl="1">
                <a:buFont typeface="Wingdings" panose="05000000000000000000" pitchFamily="2" charset="2"/>
                <a:buChar char="Ø"/>
              </a:pPr>
              <a:r>
                <a:rPr lang="de-DE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In diesen Fällen ist ein zusätzlicher Aufenthaltstitel notwendig. Vermerk direkt im Pass oder als extra Ausweis.</a:t>
              </a:r>
            </a:p>
            <a:p>
              <a:pPr lvl="1">
                <a:buFont typeface="Wingdings" panose="05000000000000000000" pitchFamily="2" charset="2"/>
                <a:buChar char="Ø"/>
              </a:pPr>
              <a:r>
                <a:rPr lang="de-DE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Evtl. muss ein Dokument („Liste der Reisenden für Schulreisen innerhalb der Europäischen Union“) bei der Ausländerbehörde beantragt werden!</a:t>
              </a:r>
            </a:p>
            <a:p>
              <a:endParaRPr lang="de-DE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2ADB416-75EA-E65D-2701-904EC1838526}"/>
              </a:ext>
            </a:extLst>
          </p:cNvPr>
          <p:cNvGrpSpPr/>
          <p:nvPr/>
        </p:nvGrpSpPr>
        <p:grpSpPr>
          <a:xfrm>
            <a:off x="568960" y="-6491700"/>
            <a:ext cx="10784840" cy="5908040"/>
            <a:chOff x="568960" y="268923"/>
            <a:chExt cx="10784840" cy="5908040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6D2F6A1C-CCC6-ED0D-EB31-B55FA9935C39}"/>
                </a:ext>
              </a:extLst>
            </p:cNvPr>
            <p:cNvSpPr/>
            <p:nvPr/>
          </p:nvSpPr>
          <p:spPr>
            <a:xfrm>
              <a:off x="568960" y="268923"/>
              <a:ext cx="10784840" cy="5908040"/>
            </a:xfrm>
            <a:prstGeom prst="round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Titel 1">
              <a:extLst>
                <a:ext uri="{FF2B5EF4-FFF2-40B4-BE49-F238E27FC236}">
                  <a16:creationId xmlns:a16="http://schemas.microsoft.com/office/drawing/2014/main" id="{14C40FB5-49DC-DB24-F1E1-9975D0DBFCD6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358291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b="1">
                  <a:latin typeface="Poppins" panose="00000500000000000000" pitchFamily="2" charset="0"/>
                  <a:cs typeface="Poppins" panose="00000500000000000000" pitchFamily="2" charset="0"/>
                </a:rPr>
                <a:t>Absprachen und Regeln</a:t>
              </a:r>
              <a:endParaRPr lang="de-DE" b="1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5" name="Inhaltsplatzhalter 2">
              <a:extLst>
                <a:ext uri="{FF2B5EF4-FFF2-40B4-BE49-F238E27FC236}">
                  <a16:creationId xmlns:a16="http://schemas.microsoft.com/office/drawing/2014/main" id="{928EB549-4BCA-2DAD-5DE3-7186E457EF0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1818791"/>
              <a:ext cx="10515600" cy="43513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32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Küche</a:t>
              </a:r>
              <a:r>
                <a:rPr lang="de-DE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: eine verbindliche Absprache mit der Küche findet nur einmal statt! Bitte klären Sie mit Ihren Kindern die Essgewohnheiten (z.B. Vegetarier, kein Schweinefleisch etc.)</a:t>
              </a:r>
            </a:p>
            <a:p>
              <a:r>
                <a:rPr lang="de-DE" sz="32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Handyregelung</a:t>
              </a:r>
              <a:r>
                <a:rPr lang="de-DE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: Klären die Klassenlehrer im Anschluss (Schule ist ein besonders geschützter Bereich)</a:t>
              </a:r>
            </a:p>
            <a:p>
              <a:r>
                <a:rPr lang="de-DE" sz="32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Keine Energiedrinks</a:t>
              </a:r>
              <a:r>
                <a:rPr lang="de-DE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während der Wintersportfahrt: gesundheitliche Risiken</a:t>
              </a:r>
            </a:p>
            <a:p>
              <a:r>
                <a:rPr lang="de-DE" sz="32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Taschengeld</a:t>
              </a:r>
              <a:r>
                <a:rPr lang="de-DE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: Klären die Klassenlehrer im Anschluss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2744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1351</Words>
  <Application>Microsoft Office PowerPoint</Application>
  <PresentationFormat>Breitbild</PresentationFormat>
  <Paragraphs>207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20" baseType="lpstr">
      <vt:lpstr>Amasis MT Pro Black</vt:lpstr>
      <vt:lpstr>Aptos</vt:lpstr>
      <vt:lpstr>Aptos Display</vt:lpstr>
      <vt:lpstr>Arial</vt:lpstr>
      <vt:lpstr>Bebas Neue</vt:lpstr>
      <vt:lpstr>Brush Script MT</vt:lpstr>
      <vt:lpstr>Calibri</vt:lpstr>
      <vt:lpstr>Montserrat</vt:lpstr>
      <vt:lpstr>Open Sans</vt:lpstr>
      <vt:lpstr>Poppins</vt:lpstr>
      <vt:lpstr>Wingdings</vt:lpstr>
      <vt:lpstr>Office</vt:lpstr>
      <vt:lpstr>Wintersportfahrt 2026</vt:lpstr>
      <vt:lpstr>PowerPoint-Präsentation</vt:lpstr>
      <vt:lpstr>PowerPoint-Präsentation</vt:lpstr>
      <vt:lpstr>PowerPoint-Präsentation</vt:lpstr>
      <vt:lpstr>Informationen zum Skigebiet und Skiunterricht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Wintersportfahrt 2025</dc:title>
  <dc:creator>Paul Kuehl</dc:creator>
  <cp:lastModifiedBy>Stefan Kühl</cp:lastModifiedBy>
  <cp:revision>8</cp:revision>
  <dcterms:created xsi:type="dcterms:W3CDTF">2024-09-07T18:55:54Z</dcterms:created>
  <dcterms:modified xsi:type="dcterms:W3CDTF">2025-09-17T18:27:23Z</dcterms:modified>
</cp:coreProperties>
</file>